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99" r:id="rId3"/>
    <p:sldId id="637" r:id="rId4"/>
    <p:sldId id="640" r:id="rId5"/>
    <p:sldId id="611" r:id="rId6"/>
    <p:sldId id="653" r:id="rId7"/>
    <p:sldId id="641" r:id="rId8"/>
    <p:sldId id="616" r:id="rId9"/>
    <p:sldId id="620" r:id="rId10"/>
    <p:sldId id="621" r:id="rId11"/>
    <p:sldId id="543" r:id="rId12"/>
    <p:sldId id="647" r:id="rId13"/>
    <p:sldId id="622" r:id="rId14"/>
    <p:sldId id="648" r:id="rId15"/>
    <p:sldId id="649" r:id="rId16"/>
    <p:sldId id="650" r:id="rId17"/>
    <p:sldId id="651" r:id="rId18"/>
    <p:sldId id="544" r:id="rId19"/>
    <p:sldId id="435" r:id="rId20"/>
    <p:sldId id="434" r:id="rId21"/>
    <p:sldId id="455" r:id="rId22"/>
    <p:sldId id="457" r:id="rId23"/>
    <p:sldId id="462" r:id="rId24"/>
    <p:sldId id="459" r:id="rId25"/>
    <p:sldId id="559" r:id="rId26"/>
    <p:sldId id="560" r:id="rId27"/>
    <p:sldId id="481" r:id="rId28"/>
    <p:sldId id="482" r:id="rId29"/>
    <p:sldId id="487" r:id="rId30"/>
    <p:sldId id="504" r:id="rId31"/>
    <p:sldId id="574" r:id="rId32"/>
    <p:sldId id="674" r:id="rId33"/>
    <p:sldId id="675" r:id="rId34"/>
    <p:sldId id="679" r:id="rId35"/>
    <p:sldId id="680" r:id="rId36"/>
    <p:sldId id="576" r:id="rId37"/>
    <p:sldId id="577" r:id="rId38"/>
    <p:sldId id="578" r:id="rId39"/>
    <p:sldId id="579" r:id="rId40"/>
    <p:sldId id="569" r:id="rId41"/>
    <p:sldId id="562" r:id="rId42"/>
    <p:sldId id="566" r:id="rId43"/>
    <p:sldId id="541" r:id="rId44"/>
    <p:sldId id="542" r:id="rId45"/>
    <p:sldId id="505" r:id="rId46"/>
    <p:sldId id="506" r:id="rId47"/>
    <p:sldId id="600" r:id="rId48"/>
    <p:sldId id="564" r:id="rId49"/>
    <p:sldId id="515" r:id="rId50"/>
    <p:sldId id="516" r:id="rId51"/>
    <p:sldId id="517" r:id="rId52"/>
    <p:sldId id="518" r:id="rId53"/>
    <p:sldId id="519" r:id="rId54"/>
    <p:sldId id="520" r:id="rId55"/>
    <p:sldId id="521" r:id="rId56"/>
    <p:sldId id="375" r:id="rId57"/>
    <p:sldId id="594" r:id="rId58"/>
    <p:sldId id="681" r:id="rId59"/>
    <p:sldId id="682" r:id="rId6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9947" autoAdjust="0"/>
  </p:normalViewPr>
  <p:slideViewPr>
    <p:cSldViewPr>
      <p:cViewPr>
        <p:scale>
          <a:sx n="81" d="100"/>
          <a:sy n="81" d="100"/>
        </p:scale>
        <p:origin x="-1098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Road traffic</c:v>
                </c:pt>
              </c:strCache>
            </c:strRef>
          </c:tx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Sheet1!$B$2:$L$2</c:f>
              <c:numCache>
                <c:formatCode>#,##0</c:formatCode>
                <c:ptCount val="11"/>
                <c:pt idx="0">
                  <c:v>39561</c:v>
                </c:pt>
                <c:pt idx="1">
                  <c:v>40065</c:v>
                </c:pt>
                <c:pt idx="2">
                  <c:v>41535</c:v>
                </c:pt>
                <c:pt idx="3">
                  <c:v>42038</c:v>
                </c:pt>
                <c:pt idx="4">
                  <c:v>42705</c:v>
                </c:pt>
                <c:pt idx="5">
                  <c:v>42718</c:v>
                </c:pt>
                <c:pt idx="6">
                  <c:v>44119</c:v>
                </c:pt>
                <c:pt idx="7">
                  <c:v>44666</c:v>
                </c:pt>
                <c:pt idx="8">
                  <c:v>44470</c:v>
                </c:pt>
                <c:pt idx="9">
                  <c:v>44219</c:v>
                </c:pt>
                <c:pt idx="10">
                  <c:v>43488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Buses</c:v>
                </c:pt>
              </c:strCache>
            </c:strRef>
          </c:tx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599</c:v>
                </c:pt>
                <c:pt idx="1">
                  <c:v>604</c:v>
                </c:pt>
                <c:pt idx="2">
                  <c:v>630</c:v>
                </c:pt>
                <c:pt idx="3">
                  <c:v>646</c:v>
                </c:pt>
                <c:pt idx="4">
                  <c:v>593</c:v>
                </c:pt>
                <c:pt idx="5">
                  <c:v>586</c:v>
                </c:pt>
                <c:pt idx="6">
                  <c:v>609</c:v>
                </c:pt>
                <c:pt idx="7">
                  <c:v>650</c:v>
                </c:pt>
                <c:pt idx="8">
                  <c:v>630</c:v>
                </c:pt>
                <c:pt idx="9">
                  <c:v>635</c:v>
                </c:pt>
                <c:pt idx="10">
                  <c:v>650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LGVs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Sheet1!$B$4:$L$4</c:f>
              <c:numCache>
                <c:formatCode>#,##0</c:formatCode>
                <c:ptCount val="11"/>
                <c:pt idx="0">
                  <c:v>4591</c:v>
                </c:pt>
                <c:pt idx="1">
                  <c:v>4662</c:v>
                </c:pt>
                <c:pt idx="2">
                  <c:v>4828</c:v>
                </c:pt>
                <c:pt idx="3">
                  <c:v>5076</c:v>
                </c:pt>
                <c:pt idx="4">
                  <c:v>5283</c:v>
                </c:pt>
                <c:pt idx="5">
                  <c:v>5460</c:v>
                </c:pt>
                <c:pt idx="6">
                  <c:v>5761</c:v>
                </c:pt>
                <c:pt idx="7">
                  <c:v>6125</c:v>
                </c:pt>
                <c:pt idx="8">
                  <c:v>6145</c:v>
                </c:pt>
                <c:pt idx="9">
                  <c:v>6027</c:v>
                </c:pt>
                <c:pt idx="10">
                  <c:v>6107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HGVs</c:v>
                </c:pt>
              </c:strCache>
            </c:strRef>
          </c:tx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Sheet1!$B$5:$L$5</c:f>
              <c:numCache>
                <c:formatCode>#,##0</c:formatCode>
                <c:ptCount val="11"/>
                <c:pt idx="0">
                  <c:v>2436</c:v>
                </c:pt>
                <c:pt idx="1">
                  <c:v>2398</c:v>
                </c:pt>
                <c:pt idx="2">
                  <c:v>2408</c:v>
                </c:pt>
                <c:pt idx="3">
                  <c:v>2511</c:v>
                </c:pt>
                <c:pt idx="4">
                  <c:v>2615</c:v>
                </c:pt>
                <c:pt idx="5">
                  <c:v>2637</c:v>
                </c:pt>
                <c:pt idx="6">
                  <c:v>2721</c:v>
                </c:pt>
                <c:pt idx="7">
                  <c:v>2781</c:v>
                </c:pt>
                <c:pt idx="8">
                  <c:v>2751</c:v>
                </c:pt>
                <c:pt idx="9">
                  <c:v>2557</c:v>
                </c:pt>
                <c:pt idx="10">
                  <c:v>2550</c:v>
                </c:pt>
              </c:numCache>
            </c:numRef>
          </c:val>
        </c:ser>
        <c:marker val="1"/>
        <c:axId val="89281664"/>
        <c:axId val="89283200"/>
      </c:lineChart>
      <c:catAx>
        <c:axId val="89281664"/>
        <c:scaling>
          <c:orientation val="minMax"/>
        </c:scaling>
        <c:axPos val="b"/>
        <c:numFmt formatCode="General" sourceLinked="1"/>
        <c:tickLblPos val="nextTo"/>
        <c:crossAx val="89283200"/>
        <c:crosses val="autoZero"/>
        <c:auto val="1"/>
        <c:lblAlgn val="ctr"/>
        <c:lblOffset val="100"/>
      </c:catAx>
      <c:valAx>
        <c:axId val="89283200"/>
        <c:scaling>
          <c:orientation val="minMax"/>
        </c:scaling>
        <c:axPos val="l"/>
        <c:majorGridlines/>
        <c:numFmt formatCode="#,##0" sourceLinked="1"/>
        <c:tickLblPos val="nextTo"/>
        <c:crossAx val="8928166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plotArea>
      <c:layout/>
      <c:lineChart>
        <c:grouping val="standard"/>
        <c:ser>
          <c:idx val="0"/>
          <c:order val="0"/>
          <c:tx>
            <c:strRef>
              <c:f>Sheet1!$A$12</c:f>
              <c:strCache>
                <c:ptCount val="1"/>
                <c:pt idx="0">
                  <c:v>Rail journeys</c:v>
                </c:pt>
              </c:strCache>
            </c:strRef>
          </c:tx>
          <c:marker>
            <c:symbol val="none"/>
          </c:marker>
          <c:cat>
            <c:numRef>
              <c:f>Sheet1!$B$11:$L$11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Sheet1!$B$12:$L$12</c:f>
              <c:numCache>
                <c:formatCode>General</c:formatCode>
                <c:ptCount val="11"/>
                <c:pt idx="0">
                  <c:v>63.160000000000011</c:v>
                </c:pt>
                <c:pt idx="1">
                  <c:v>60.75</c:v>
                </c:pt>
                <c:pt idx="2">
                  <c:v>57.38</c:v>
                </c:pt>
                <c:pt idx="3">
                  <c:v>57.45</c:v>
                </c:pt>
                <c:pt idx="4">
                  <c:v>64.02</c:v>
                </c:pt>
                <c:pt idx="5">
                  <c:v>69.430000000000007</c:v>
                </c:pt>
                <c:pt idx="6">
                  <c:v>71.59</c:v>
                </c:pt>
                <c:pt idx="7">
                  <c:v>74.47</c:v>
                </c:pt>
                <c:pt idx="8">
                  <c:v>76.430000000000007</c:v>
                </c:pt>
                <c:pt idx="9">
                  <c:v>76.930000000000007</c:v>
                </c:pt>
                <c:pt idx="10">
                  <c:v>78.290000000000006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Rail pax km</c:v>
                </c:pt>
              </c:strCache>
            </c:strRef>
          </c:tx>
          <c:marker>
            <c:symbol val="none"/>
          </c:marker>
          <c:cat>
            <c:numRef>
              <c:f>Sheet1!$B$11:$L$11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Sheet1!$B$13:$L$13</c:f>
              <c:numCache>
                <c:formatCode>#,##0</c:formatCode>
                <c:ptCount val="11"/>
                <c:pt idx="0">
                  <c:v>1939</c:v>
                </c:pt>
                <c:pt idx="1">
                  <c:v>1969</c:v>
                </c:pt>
                <c:pt idx="2">
                  <c:v>1944</c:v>
                </c:pt>
                <c:pt idx="3">
                  <c:v>2020</c:v>
                </c:pt>
                <c:pt idx="4">
                  <c:v>2162</c:v>
                </c:pt>
                <c:pt idx="5">
                  <c:v>2283</c:v>
                </c:pt>
                <c:pt idx="6">
                  <c:v>2338</c:v>
                </c:pt>
                <c:pt idx="7">
                  <c:v>2426</c:v>
                </c:pt>
                <c:pt idx="8">
                  <c:v>2516</c:v>
                </c:pt>
                <c:pt idx="9">
                  <c:v>2533</c:v>
                </c:pt>
                <c:pt idx="10">
                  <c:v>2642</c:v>
                </c:pt>
              </c:numCache>
            </c:numRef>
          </c:val>
        </c:ser>
        <c:marker val="1"/>
        <c:axId val="44545920"/>
        <c:axId val="44547456"/>
      </c:lineChart>
      <c:catAx>
        <c:axId val="44545920"/>
        <c:scaling>
          <c:orientation val="minMax"/>
        </c:scaling>
        <c:axPos val="b"/>
        <c:numFmt formatCode="General" sourceLinked="1"/>
        <c:tickLblPos val="nextTo"/>
        <c:crossAx val="44547456"/>
        <c:crosses val="autoZero"/>
        <c:auto val="1"/>
        <c:lblAlgn val="ctr"/>
        <c:lblOffset val="100"/>
      </c:catAx>
      <c:valAx>
        <c:axId val="44547456"/>
        <c:scaling>
          <c:orientation val="minMax"/>
        </c:scaling>
        <c:axPos val="l"/>
        <c:majorGridlines/>
        <c:numFmt formatCode="General" sourceLinked="1"/>
        <c:tickLblPos val="nextTo"/>
        <c:crossAx val="445459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plotArea>
      <c:layout/>
      <c:lineChart>
        <c:grouping val="standard"/>
        <c:ser>
          <c:idx val="0"/>
          <c:order val="0"/>
          <c:tx>
            <c:strRef>
              <c:f>Sheet1!$B$34</c:f>
              <c:strCache>
                <c:ptCount val="1"/>
                <c:pt idx="0">
                  <c:v>Commuting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Sheet1!$C$34:$I$34</c:f>
              <c:numCache>
                <c:formatCode>#,##0</c:formatCode>
                <c:ptCount val="7"/>
                <c:pt idx="0">
                  <c:v>1352</c:v>
                </c:pt>
                <c:pt idx="1">
                  <c:v>1540</c:v>
                </c:pt>
                <c:pt idx="2">
                  <c:v>1323</c:v>
                </c:pt>
                <c:pt idx="3">
                  <c:v>1369</c:v>
                </c:pt>
                <c:pt idx="4">
                  <c:v>1350</c:v>
                </c:pt>
                <c:pt idx="5">
                  <c:v>1397</c:v>
                </c:pt>
                <c:pt idx="6">
                  <c:v>1382</c:v>
                </c:pt>
              </c:numCache>
            </c:numRef>
          </c:val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Business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Sheet1!$C$35:$I$35</c:f>
              <c:numCache>
                <c:formatCode>General</c:formatCode>
                <c:ptCount val="7"/>
                <c:pt idx="0">
                  <c:v>705</c:v>
                </c:pt>
                <c:pt idx="1">
                  <c:v>848</c:v>
                </c:pt>
                <c:pt idx="2">
                  <c:v>656</c:v>
                </c:pt>
                <c:pt idx="3">
                  <c:v>820</c:v>
                </c:pt>
                <c:pt idx="4">
                  <c:v>657</c:v>
                </c:pt>
                <c:pt idx="5">
                  <c:v>647</c:v>
                </c:pt>
                <c:pt idx="6">
                  <c:v>694</c:v>
                </c:pt>
              </c:numCache>
            </c:numRef>
          </c:val>
        </c:ser>
        <c:ser>
          <c:idx val="2"/>
          <c:order val="2"/>
          <c:tx>
            <c:strRef>
              <c:f>Sheet1!$B$36</c:f>
              <c:strCache>
                <c:ptCount val="1"/>
                <c:pt idx="0">
                  <c:v>Education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Sheet1!$C$36:$I$36</c:f>
              <c:numCache>
                <c:formatCode>General</c:formatCode>
                <c:ptCount val="7"/>
                <c:pt idx="0">
                  <c:v>224</c:v>
                </c:pt>
                <c:pt idx="1">
                  <c:v>290</c:v>
                </c:pt>
                <c:pt idx="2">
                  <c:v>208</c:v>
                </c:pt>
                <c:pt idx="3">
                  <c:v>219</c:v>
                </c:pt>
                <c:pt idx="4">
                  <c:v>225</c:v>
                </c:pt>
                <c:pt idx="5">
                  <c:v>154</c:v>
                </c:pt>
                <c:pt idx="6">
                  <c:v>165</c:v>
                </c:pt>
              </c:numCache>
            </c:numRef>
          </c:val>
        </c:ser>
        <c:ser>
          <c:idx val="3"/>
          <c:order val="3"/>
          <c:tx>
            <c:strRef>
              <c:f>Sheet1!$B$37</c:f>
              <c:strCache>
                <c:ptCount val="1"/>
                <c:pt idx="0">
                  <c:v>Escort education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Sheet1!$C$37:$I$37</c:f>
              <c:numCache>
                <c:formatCode>General</c:formatCode>
                <c:ptCount val="7"/>
                <c:pt idx="0">
                  <c:v>82</c:v>
                </c:pt>
                <c:pt idx="1">
                  <c:v>118</c:v>
                </c:pt>
                <c:pt idx="2">
                  <c:v>55</c:v>
                </c:pt>
                <c:pt idx="3">
                  <c:v>64</c:v>
                </c:pt>
                <c:pt idx="4">
                  <c:v>53</c:v>
                </c:pt>
                <c:pt idx="5">
                  <c:v>49</c:v>
                </c:pt>
                <c:pt idx="6">
                  <c:v>44</c:v>
                </c:pt>
              </c:numCache>
            </c:numRef>
          </c:val>
        </c:ser>
        <c:ser>
          <c:idx val="4"/>
          <c:order val="4"/>
          <c:tx>
            <c:strRef>
              <c:f>Sheet1!$B$38</c:f>
              <c:strCache>
                <c:ptCount val="1"/>
                <c:pt idx="0">
                  <c:v>Shopping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Sheet1!$C$38:$I$38</c:f>
              <c:numCache>
                <c:formatCode>#,##0</c:formatCode>
                <c:ptCount val="7"/>
                <c:pt idx="0">
                  <c:v>1191</c:v>
                </c:pt>
                <c:pt idx="1">
                  <c:v>1011</c:v>
                </c:pt>
                <c:pt idx="2" formatCode="General">
                  <c:v>982</c:v>
                </c:pt>
                <c:pt idx="3">
                  <c:v>1011</c:v>
                </c:pt>
                <c:pt idx="4" formatCode="General">
                  <c:v>977</c:v>
                </c:pt>
                <c:pt idx="5" formatCode="General">
                  <c:v>986</c:v>
                </c:pt>
                <c:pt idx="6" formatCode="General">
                  <c:v>958</c:v>
                </c:pt>
              </c:numCache>
            </c:numRef>
          </c:val>
        </c:ser>
        <c:ser>
          <c:idx val="5"/>
          <c:order val="5"/>
          <c:tx>
            <c:strRef>
              <c:f>Sheet1!$B$39</c:f>
              <c:strCache>
                <c:ptCount val="1"/>
                <c:pt idx="0">
                  <c:v>Other escort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Sheet1!$C$39:$I$39</c:f>
              <c:numCache>
                <c:formatCode>General</c:formatCode>
                <c:ptCount val="7"/>
                <c:pt idx="0">
                  <c:v>494</c:v>
                </c:pt>
                <c:pt idx="1">
                  <c:v>520</c:v>
                </c:pt>
                <c:pt idx="2">
                  <c:v>516</c:v>
                </c:pt>
                <c:pt idx="3">
                  <c:v>587</c:v>
                </c:pt>
                <c:pt idx="4">
                  <c:v>480</c:v>
                </c:pt>
                <c:pt idx="5">
                  <c:v>487</c:v>
                </c:pt>
                <c:pt idx="6">
                  <c:v>516</c:v>
                </c:pt>
              </c:numCache>
            </c:numRef>
          </c:val>
        </c:ser>
        <c:ser>
          <c:idx val="6"/>
          <c:order val="6"/>
          <c:tx>
            <c:strRef>
              <c:f>Sheet1!$B$40</c:f>
              <c:strCache>
                <c:ptCount val="1"/>
                <c:pt idx="0">
                  <c:v>Other personal business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Sheet1!$C$40:$I$40</c:f>
              <c:numCache>
                <c:formatCode>General</c:formatCode>
                <c:ptCount val="7"/>
                <c:pt idx="0">
                  <c:v>617</c:v>
                </c:pt>
                <c:pt idx="1">
                  <c:v>556</c:v>
                </c:pt>
                <c:pt idx="2">
                  <c:v>501</c:v>
                </c:pt>
                <c:pt idx="3">
                  <c:v>506</c:v>
                </c:pt>
                <c:pt idx="4">
                  <c:v>461</c:v>
                </c:pt>
                <c:pt idx="5">
                  <c:v>593</c:v>
                </c:pt>
                <c:pt idx="6">
                  <c:v>535</c:v>
                </c:pt>
              </c:numCache>
            </c:numRef>
          </c:val>
        </c:ser>
        <c:ser>
          <c:idx val="7"/>
          <c:order val="7"/>
          <c:tx>
            <c:strRef>
              <c:f>Sheet1!$B$41</c:f>
              <c:strCache>
                <c:ptCount val="1"/>
                <c:pt idx="0">
                  <c:v>Visting friends at home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Sheet1!$C$41:$I$41</c:f>
              <c:numCache>
                <c:formatCode>#,##0</c:formatCode>
                <c:ptCount val="7"/>
                <c:pt idx="0">
                  <c:v>1081</c:v>
                </c:pt>
                <c:pt idx="1">
                  <c:v>1026</c:v>
                </c:pt>
                <c:pt idx="2">
                  <c:v>1030</c:v>
                </c:pt>
                <c:pt idx="3">
                  <c:v>1140</c:v>
                </c:pt>
                <c:pt idx="4">
                  <c:v>1051</c:v>
                </c:pt>
                <c:pt idx="5" formatCode="General">
                  <c:v>999</c:v>
                </c:pt>
                <c:pt idx="6" formatCode="General">
                  <c:v>987</c:v>
                </c:pt>
              </c:numCache>
            </c:numRef>
          </c:val>
        </c:ser>
        <c:ser>
          <c:idx val="8"/>
          <c:order val="8"/>
          <c:tx>
            <c:strRef>
              <c:f>Sheet1!$B$42</c:f>
              <c:strCache>
                <c:ptCount val="1"/>
                <c:pt idx="0">
                  <c:v>Visiting friends elsewhere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Sheet1!$C$42:$I$42</c:f>
              <c:numCache>
                <c:formatCode>General</c:formatCode>
                <c:ptCount val="7"/>
                <c:pt idx="0">
                  <c:v>238</c:v>
                </c:pt>
                <c:pt idx="1">
                  <c:v>190</c:v>
                </c:pt>
                <c:pt idx="2">
                  <c:v>229</c:v>
                </c:pt>
                <c:pt idx="3">
                  <c:v>217</c:v>
                </c:pt>
                <c:pt idx="4">
                  <c:v>247</c:v>
                </c:pt>
                <c:pt idx="5">
                  <c:v>247</c:v>
                </c:pt>
                <c:pt idx="6">
                  <c:v>225</c:v>
                </c:pt>
              </c:numCache>
            </c:numRef>
          </c:val>
        </c:ser>
        <c:ser>
          <c:idx val="9"/>
          <c:order val="9"/>
          <c:tx>
            <c:strRef>
              <c:f>Sheet1!$B$43</c:f>
              <c:strCache>
                <c:ptCount val="1"/>
                <c:pt idx="0">
                  <c:v>Sport / entertainment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Sheet1!$C$43:$I$43</c:f>
              <c:numCache>
                <c:formatCode>General</c:formatCode>
                <c:ptCount val="7"/>
                <c:pt idx="0">
                  <c:v>681</c:v>
                </c:pt>
                <c:pt idx="1">
                  <c:v>572</c:v>
                </c:pt>
                <c:pt idx="2">
                  <c:v>516</c:v>
                </c:pt>
                <c:pt idx="3">
                  <c:v>496</c:v>
                </c:pt>
                <c:pt idx="4">
                  <c:v>471</c:v>
                </c:pt>
                <c:pt idx="5">
                  <c:v>437</c:v>
                </c:pt>
                <c:pt idx="6">
                  <c:v>468</c:v>
                </c:pt>
              </c:numCache>
            </c:numRef>
          </c:val>
        </c:ser>
        <c:ser>
          <c:idx val="10"/>
          <c:order val="10"/>
          <c:tx>
            <c:strRef>
              <c:f>Sheet1!$B$44</c:f>
              <c:strCache>
                <c:ptCount val="1"/>
                <c:pt idx="0">
                  <c:v>Holiday / day trip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Sheet1!$C$44:$I$44</c:f>
              <c:numCache>
                <c:formatCode>General</c:formatCode>
                <c:ptCount val="7"/>
                <c:pt idx="0">
                  <c:v>972</c:v>
                </c:pt>
                <c:pt idx="1">
                  <c:v>710</c:v>
                </c:pt>
                <c:pt idx="2">
                  <c:v>875</c:v>
                </c:pt>
                <c:pt idx="3">
                  <c:v>856</c:v>
                </c:pt>
                <c:pt idx="4">
                  <c:v>977</c:v>
                </c:pt>
                <c:pt idx="5" formatCode="#,##0">
                  <c:v>1176</c:v>
                </c:pt>
                <c:pt idx="6">
                  <c:v>984</c:v>
                </c:pt>
              </c:numCache>
            </c:numRef>
          </c:val>
        </c:ser>
        <c:ser>
          <c:idx val="11"/>
          <c:order val="11"/>
          <c:tx>
            <c:strRef>
              <c:f>Sheet1!$B$45</c:f>
              <c:strCache>
                <c:ptCount val="1"/>
                <c:pt idx="0">
                  <c:v>Other (including just walk)</c:v>
                </c:pt>
              </c:strCache>
            </c:strRef>
          </c:tx>
          <c:marker>
            <c:symbol val="none"/>
          </c:marker>
          <c:cat>
            <c:numRef>
              <c:f>Sheet1!$C$33:$I$33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Sheet1!$C$45:$I$45</c:f>
              <c:numCache>
                <c:formatCode>General</c:formatCode>
                <c:ptCount val="7"/>
                <c:pt idx="0">
                  <c:v>76</c:v>
                </c:pt>
                <c:pt idx="1">
                  <c:v>64</c:v>
                </c:pt>
                <c:pt idx="2">
                  <c:v>43</c:v>
                </c:pt>
                <c:pt idx="3">
                  <c:v>47</c:v>
                </c:pt>
                <c:pt idx="4">
                  <c:v>50</c:v>
                </c:pt>
                <c:pt idx="5">
                  <c:v>60</c:v>
                </c:pt>
                <c:pt idx="6">
                  <c:v>52</c:v>
                </c:pt>
              </c:numCache>
            </c:numRef>
          </c:val>
        </c:ser>
        <c:marker val="1"/>
        <c:axId val="44733568"/>
        <c:axId val="44735104"/>
      </c:lineChart>
      <c:catAx>
        <c:axId val="44733568"/>
        <c:scaling>
          <c:orientation val="minMax"/>
        </c:scaling>
        <c:axPos val="b"/>
        <c:numFmt formatCode="General" sourceLinked="1"/>
        <c:tickLblPos val="nextTo"/>
        <c:crossAx val="44735104"/>
        <c:crosses val="autoZero"/>
        <c:auto val="1"/>
        <c:lblAlgn val="ctr"/>
        <c:lblOffset val="100"/>
      </c:catAx>
      <c:valAx>
        <c:axId val="44735104"/>
        <c:scaling>
          <c:orientation val="minMax"/>
        </c:scaling>
        <c:axPos val="l"/>
        <c:majorGridlines/>
        <c:numFmt formatCode="#,##0" sourceLinked="1"/>
        <c:tickLblPos val="nextTo"/>
        <c:crossAx val="4473356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plotArea>
      <c:layout/>
      <c:lineChart>
        <c:grouping val="standard"/>
        <c:ser>
          <c:idx val="0"/>
          <c:order val="0"/>
          <c:tx>
            <c:strRef>
              <c:f>Sheet1!$B$22</c:f>
              <c:strCache>
                <c:ptCount val="1"/>
                <c:pt idx="0">
                  <c:v>Walk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Sheet1!$C$22:$I$22</c:f>
              <c:numCache>
                <c:formatCode>General</c:formatCode>
                <c:ptCount val="7"/>
                <c:pt idx="0">
                  <c:v>316</c:v>
                </c:pt>
                <c:pt idx="1">
                  <c:v>326</c:v>
                </c:pt>
                <c:pt idx="2">
                  <c:v>289</c:v>
                </c:pt>
                <c:pt idx="3">
                  <c:v>242</c:v>
                </c:pt>
                <c:pt idx="4">
                  <c:v>230</c:v>
                </c:pt>
                <c:pt idx="5">
                  <c:v>233</c:v>
                </c:pt>
                <c:pt idx="6">
                  <c:v>216</c:v>
                </c:pt>
              </c:numCache>
            </c:numRef>
          </c:val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Bicycle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Sheet1!$C$23:$I$23</c:f>
              <c:numCache>
                <c:formatCode>General</c:formatCode>
                <c:ptCount val="7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Sheet1!$B$24</c:f>
              <c:strCache>
                <c:ptCount val="1"/>
                <c:pt idx="0">
                  <c:v>Driver of car, van or lorry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Sheet1!$C$24:$I$24</c:f>
              <c:numCache>
                <c:formatCode>General</c:formatCode>
                <c:ptCount val="7"/>
                <c:pt idx="0">
                  <c:v>433</c:v>
                </c:pt>
                <c:pt idx="1">
                  <c:v>414</c:v>
                </c:pt>
                <c:pt idx="2">
                  <c:v>395</c:v>
                </c:pt>
                <c:pt idx="3">
                  <c:v>407</c:v>
                </c:pt>
                <c:pt idx="4">
                  <c:v>394</c:v>
                </c:pt>
                <c:pt idx="5">
                  <c:v>402</c:v>
                </c:pt>
                <c:pt idx="6">
                  <c:v>399</c:v>
                </c:pt>
              </c:numCache>
            </c:numRef>
          </c:val>
        </c:ser>
        <c:ser>
          <c:idx val="3"/>
          <c:order val="3"/>
          <c:tx>
            <c:strRef>
              <c:f>Sheet1!$B$25</c:f>
              <c:strCache>
                <c:ptCount val="1"/>
                <c:pt idx="0">
                  <c:v>Passenger in car, van or lorry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Sheet1!$C$25:$I$25</c:f>
              <c:numCache>
                <c:formatCode>General</c:formatCode>
                <c:ptCount val="7"/>
                <c:pt idx="0">
                  <c:v>228</c:v>
                </c:pt>
                <c:pt idx="1">
                  <c:v>230</c:v>
                </c:pt>
                <c:pt idx="2">
                  <c:v>214</c:v>
                </c:pt>
                <c:pt idx="3">
                  <c:v>229</c:v>
                </c:pt>
                <c:pt idx="4">
                  <c:v>209</c:v>
                </c:pt>
                <c:pt idx="5">
                  <c:v>211</c:v>
                </c:pt>
                <c:pt idx="6">
                  <c:v>201</c:v>
                </c:pt>
              </c:numCache>
            </c:numRef>
          </c:val>
        </c:ser>
        <c:ser>
          <c:idx val="4"/>
          <c:order val="4"/>
          <c:tx>
            <c:strRef>
              <c:f>Sheet1!$B$26</c:f>
              <c:strCache>
                <c:ptCount val="1"/>
                <c:pt idx="0">
                  <c:v>Other private transport (eg motorcycle, private hire bus)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Sheet1!$C$26:$I$26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  <c:pt idx="4">
                  <c:v>11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</c:ser>
        <c:ser>
          <c:idx val="5"/>
          <c:order val="5"/>
          <c:tx>
            <c:strRef>
              <c:f>Sheet1!$B$27</c:f>
              <c:strCache>
                <c:ptCount val="1"/>
                <c:pt idx="0">
                  <c:v>Local bus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Sheet1!$C$27:$I$27</c:f>
              <c:numCache>
                <c:formatCode>General</c:formatCode>
                <c:ptCount val="7"/>
                <c:pt idx="0">
                  <c:v>92</c:v>
                </c:pt>
                <c:pt idx="1">
                  <c:v>73</c:v>
                </c:pt>
                <c:pt idx="2">
                  <c:v>83</c:v>
                </c:pt>
                <c:pt idx="3">
                  <c:v>81</c:v>
                </c:pt>
                <c:pt idx="4">
                  <c:v>83</c:v>
                </c:pt>
                <c:pt idx="5">
                  <c:v>80</c:v>
                </c:pt>
                <c:pt idx="6">
                  <c:v>87</c:v>
                </c:pt>
              </c:numCache>
            </c:numRef>
          </c:val>
        </c:ser>
        <c:ser>
          <c:idx val="6"/>
          <c:order val="6"/>
          <c:tx>
            <c:strRef>
              <c:f>Sheet1!$B$28</c:f>
              <c:strCache>
                <c:ptCount val="1"/>
                <c:pt idx="0">
                  <c:v>Surface Rail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Sheet1!$C$28:$I$28</c:f>
              <c:numCache>
                <c:formatCode>General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12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</c:ser>
        <c:ser>
          <c:idx val="7"/>
          <c:order val="7"/>
          <c:tx>
            <c:strRef>
              <c:f>Sheet1!$B$29</c:f>
              <c:strCache>
                <c:ptCount val="1"/>
                <c:pt idx="0">
                  <c:v>Taxi / minicab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Sheet1!$C$29:$I$29</c:f>
              <c:numCache>
                <c:formatCode>General</c:formatCode>
                <c:ptCount val="7"/>
                <c:pt idx="0">
                  <c:v>19</c:v>
                </c:pt>
                <c:pt idx="1">
                  <c:v>18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  <c:pt idx="5">
                  <c:v>14</c:v>
                </c:pt>
                <c:pt idx="6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Sheet1!$B$30</c:f>
              <c:strCache>
                <c:ptCount val="1"/>
                <c:pt idx="0">
                  <c:v>Other public transport (eg air, ferry, non-local bus)</c:v>
                </c:pt>
              </c:strCache>
            </c:strRef>
          </c:tx>
          <c:marker>
            <c:symbol val="none"/>
          </c:marker>
          <c:cat>
            <c:numRef>
              <c:f>Sheet1!$C$21:$I$21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Sheet1!$C$30:$I$30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marker val="1"/>
        <c:axId val="47211264"/>
        <c:axId val="47212800"/>
      </c:lineChart>
      <c:catAx>
        <c:axId val="47211264"/>
        <c:scaling>
          <c:orientation val="minMax"/>
        </c:scaling>
        <c:axPos val="b"/>
        <c:numFmt formatCode="General" sourceLinked="1"/>
        <c:tickLblPos val="nextTo"/>
        <c:crossAx val="47212800"/>
        <c:crosses val="autoZero"/>
        <c:auto val="1"/>
        <c:lblAlgn val="ctr"/>
        <c:lblOffset val="100"/>
      </c:catAx>
      <c:valAx>
        <c:axId val="47212800"/>
        <c:scaling>
          <c:orientation val="minMax"/>
        </c:scaling>
        <c:axPos val="l"/>
        <c:majorGridlines/>
        <c:numFmt formatCode="General" sourceLinked="1"/>
        <c:tickLblPos val="nextTo"/>
        <c:crossAx val="4721126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035380-0037-4DDA-A301-3E4661E8AE5E}" type="datetime1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459BF6-7585-4F70-9039-0973C95E7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0B5CB8-3849-444C-B3B0-05A1866C25B4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6FD785-8A3F-4C25-A783-C77C6E51E001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F0CE2A-60EF-4E43-8868-4E686C821F24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----- Meeting Notes (10/10/2011 11:05) -----</a:t>
            </a:r>
          </a:p>
          <a:p>
            <a:r>
              <a:rPr lang="en-US" smtClean="0">
                <a:ea typeface="ＭＳ Ｐゴシック" pitchFamily="34" charset="-128"/>
              </a:rPr>
              <a:t>Not Edinburgh, but it could have been...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1A44EF-6AA3-413B-8813-DEABC0B60266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1EE1AD-E4AB-4CE9-9301-32D7C6CED15E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3E796-EF58-4416-BB13-085C71FEB612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Transport projects are just boys’ toys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quality of our streetscape tells us everything we need to know about our collective attitudes to transport and cities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74B72D-174D-44CE-9E9C-30C638B20DA2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Peterborough… what is this all about? Is this supposed to be safe? Attractive?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F27DA-6219-43CA-9C3A-DEA7C7A1C2CE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Scotland is the only place in the English speaking world where "tenement" is not (normally) a pejorative term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Today's city reflects the influence of the tram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E20FA-5E81-428F-9B54-842C736137B7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That's why the shops are where they are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07D88-3FD3-467C-9A47-0AC0D1DFB789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Kensington High Street… excellent work by TfL elsewhere too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44086C-8A77-4C42-AEAD-9DE27E1C95F5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2236A3-C238-4AE8-8329-73FDA5F99B79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Exhibition Road before…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CB563-88BD-40C6-8C84-F76705B3F795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…after… no separation of the pavement! We’ve made it after 300ish years!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898759-6AE0-4AEF-96DA-67A4607A014E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do know how to do this… this is why &gt;25% of your discretionary retail spending is in Glasgow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50C24D-22C6-44C0-AFDC-D2ADD201A883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Manchester modal shift… 1.8% car to tram!</a:t>
            </a:r>
          </a:p>
          <a:p>
            <a:r>
              <a:rPr lang="en-US" smtClean="0">
                <a:ea typeface="ＭＳ Ｐゴシック" pitchFamily="34" charset="-128"/>
              </a:rPr>
              <a:t>Also 5% car to rail shift overall means doubling the size of the railways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BAEF3-755F-43EC-B712-6309D9238EA9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There was some original thinking out there…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9046E-05AC-4DDA-8308-8CFC6AB772D1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This is almost European!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644EC-B66C-43A7-AAF4-4D871BBF9CA1}" type="slidenum">
              <a:rPr lang="en-US" smtClean="0">
                <a:ea typeface="ＭＳ Ｐゴシック" pitchFamily="34" charset="-128"/>
              </a:rPr>
              <a:pPr/>
              <a:t>44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Official artist’s impression of Princes St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3FB2E9-AC2E-4D0F-8C1D-2C69CFEC3876}" type="slidenum">
              <a:rPr lang="en-US" smtClean="0">
                <a:ea typeface="ＭＳ Ｐゴシック" pitchFamily="34" charset="-128"/>
              </a:rPr>
              <a:pPr/>
              <a:t>45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Reality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530138-DC84-4971-8D74-0FF6D0A7B33F}" type="slidenum">
              <a:rPr lang="en-US" smtClean="0">
                <a:ea typeface="ＭＳ Ｐゴシック" pitchFamily="34" charset="-128"/>
              </a:rPr>
              <a:pPr/>
              <a:t>46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1C251-A5E2-4A90-A8F6-B3AA029B742F}" type="slidenum">
              <a:rPr lang="en-US" smtClean="0">
                <a:ea typeface="ＭＳ Ｐゴシック" pitchFamily="34" charset="-128"/>
              </a:rPr>
              <a:pPr/>
              <a:t>47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3087A-4D1C-4E28-A30B-43C266FB16E9}" type="slidenum">
              <a:rPr lang="en-US" smtClean="0">
                <a:ea typeface="ＭＳ Ｐゴシック" pitchFamily="34" charset="-128"/>
              </a:rPr>
              <a:pPr/>
              <a:t>48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France… zero to tram hero in 26 years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252D0A-7769-47B0-9A4A-D3D43800C64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379BAA-B3D3-43BD-946D-348FF5CCB894}" type="slidenum">
              <a:rPr lang="en-US" smtClean="0">
                <a:ea typeface="ＭＳ Ｐゴシック" pitchFamily="34" charset="-128"/>
              </a:rPr>
              <a:pPr/>
              <a:t>49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Back to Nice… Place Massena… equivalent of the east end of Princes Street…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ACF55-A0C4-4893-83D4-5D3A52FBA4AF}" type="slidenum">
              <a:rPr lang="en-US" smtClean="0">
                <a:ea typeface="ＭＳ Ｐゴシック" pitchFamily="34" charset="-128"/>
              </a:rPr>
              <a:pPr/>
              <a:t>50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What’s happened?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B8B8B7-AAF9-4D38-AB4D-691EF2CE2AFD}" type="slidenum">
              <a:rPr lang="en-US" smtClean="0">
                <a:ea typeface="ＭＳ Ｐゴシック" pitchFamily="34" charset="-128"/>
              </a:rPr>
              <a:pPr/>
              <a:t>51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Lots of people and activity…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25BA90-26FB-4735-BD0A-592D88DA96DE}" type="slidenum">
              <a:rPr lang="en-US" smtClean="0">
                <a:ea typeface="ＭＳ Ｐゴシック" pitchFamily="34" charset="-128"/>
              </a:rPr>
              <a:pPr/>
              <a:t>52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World class public space… look at the quality of finish…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F218E-4238-481D-A61E-FF25CF9099C5}" type="slidenum">
              <a:rPr lang="en-US" smtClean="0">
                <a:ea typeface="ＭＳ Ｐゴシック" pitchFamily="34" charset="-128"/>
              </a:rPr>
              <a:pPr/>
              <a:t>53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Why so…?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0F74D2-56A8-4CA4-A47E-E599C93E1EB2}" type="slidenum">
              <a:rPr lang="en-US" smtClean="0">
                <a:ea typeface="ＭＳ Ｐゴシック" pitchFamily="34" charset="-128"/>
              </a:rPr>
              <a:pPr/>
              <a:t>54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Only now do you see the tram…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Nice too had a terrible construction period… now attitudes are completely transformed.. Line 2 Expo, July 2009, construction starts 2012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E2DB82-4C3E-4755-AF9F-58BBB219C6EE}" type="slidenum">
              <a:rPr lang="en-US" smtClean="0">
                <a:ea typeface="ＭＳ Ｐゴシック" pitchFamily="34" charset="-128"/>
              </a:rPr>
              <a:pPr/>
              <a:t>55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B4D54-7F5E-42AD-A977-EAF57A9BA74C}" type="slidenum">
              <a:rPr lang="en-US" smtClean="0">
                <a:ea typeface="ＭＳ Ｐゴシック" pitchFamily="34" charset="-128"/>
              </a:rPr>
              <a:pPr/>
              <a:t>56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Tram, bike, walking…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A09FF3-0C4F-44A0-B717-5F8EFF8B6E15}" type="slidenum">
              <a:rPr lang="en-US" smtClean="0">
                <a:ea typeface="ＭＳ Ｐゴシック" pitchFamily="34" charset="-128"/>
              </a:rPr>
              <a:pPr/>
              <a:t>58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3F801-F0B3-4A92-9058-B3AEB282F7AE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160E5-0F14-4AFC-81BD-DDA8153FE20A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511994-9641-4308-8001-D5B42BAF4B13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80DE40-11D8-42C9-B2D7-BF6ADD10BA92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684047-3199-4465-90EE-9F804F59CC4D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----- Meeting Notes (10/10/2011 10:52) -----</a:t>
            </a:r>
          </a:p>
          <a:p>
            <a:r>
              <a:rPr lang="en-US" smtClean="0">
                <a:ea typeface="ＭＳ Ｐゴシック" pitchFamily="34" charset="-128"/>
              </a:rPr>
              <a:t>People don't usually travel for the sake of travelling - they do so to get to work, to education, to socialise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77C744-FCFC-4F9A-8988-D5BAD2075D56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3436938"/>
            <a:ext cx="6408738" cy="606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0638" y="3971925"/>
            <a:ext cx="6400800" cy="477838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C883C-0119-4657-96D1-8B5EFF159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550" y="188913"/>
            <a:ext cx="1571625" cy="61325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6675" y="188913"/>
            <a:ext cx="4562475" cy="61325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1700213"/>
            <a:ext cx="3057525" cy="4621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063" y="1700213"/>
            <a:ext cx="3059112" cy="4621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06675" y="18891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24138" y="1700213"/>
            <a:ext cx="626903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6988" y="2951163"/>
            <a:ext cx="6553200" cy="54927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Local Transport Futures</a:t>
            </a:r>
            <a:r>
              <a:rPr lang="en-US" sz="2400" smtClean="0">
                <a:ea typeface="ＭＳ Ｐゴシック" pitchFamily="34" charset="-128"/>
              </a:rPr>
              <a:t/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/>
            </a:r>
            <a:br>
              <a:rPr lang="en-US" sz="2400" smtClean="0">
                <a:ea typeface="ＭＳ Ｐゴシック" pitchFamily="34" charset="-128"/>
              </a:rPr>
            </a:br>
            <a:endParaRPr lang="en-GB" sz="2000" smtClean="0">
              <a:ea typeface="ＭＳ Ｐゴシック" pitchFamily="34" charset="-128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5218113"/>
            <a:ext cx="6400800" cy="1666875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Iain Docherty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Professor of Public Policy and Governance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University of Glasgow Adam Smith Business School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Iain.Docherty@glasgow.ac.uk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324600" cy="795338"/>
          </a:xfrm>
        </p:spPr>
        <p:txBody>
          <a:bodyPr rIns="134853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First principles - what is transport for?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00225"/>
            <a:ext cx="6705600" cy="4800600"/>
          </a:xfrm>
        </p:spPr>
        <p:txBody>
          <a:bodyPr rIns="134853"/>
          <a:lstStyle/>
          <a:p>
            <a:pPr marL="539750" indent="-482600" algn="just" eaLnBrk="1" hangingPunct="1"/>
            <a:r>
              <a:rPr lang="en-US" sz="1800" smtClean="0">
                <a:ea typeface="ＭＳ Ｐゴシック" pitchFamily="34" charset="-128"/>
              </a:rPr>
              <a:t>Better transport should be about achieving the </a:t>
            </a:r>
            <a:r>
              <a:rPr lang="en-US" sz="1800" i="1" smtClean="0">
                <a:ea typeface="ＭＳ Ｐゴシック" pitchFamily="34" charset="-128"/>
              </a:rPr>
              <a:t>outcomes</a:t>
            </a:r>
            <a:r>
              <a:rPr lang="en-US" sz="1800" smtClean="0">
                <a:ea typeface="ＭＳ Ｐゴシック" pitchFamily="34" charset="-128"/>
              </a:rPr>
              <a:t> we want (increased GDP growth/reduced carbon footprint/quality of life)</a:t>
            </a:r>
          </a:p>
          <a:p>
            <a:pPr marL="539750" indent="-482600" algn="just" eaLnBrk="1" hangingPunct="1"/>
            <a:endParaRPr lang="en-US" sz="1800" smtClean="0">
              <a:ea typeface="ＭＳ Ｐゴシック" pitchFamily="34" charset="-128"/>
            </a:endParaRPr>
          </a:p>
          <a:p>
            <a:pPr marL="539750" indent="-482600" algn="just" eaLnBrk="1" hangingPunct="1"/>
            <a:r>
              <a:rPr lang="en-US" sz="1800" smtClean="0">
                <a:ea typeface="ＭＳ Ｐゴシック" pitchFamily="34" charset="-128"/>
              </a:rPr>
              <a:t>Transport investment needs to make a real contribution to these objectives otherwise it’s pretty pointless</a:t>
            </a:r>
            <a:endParaRPr lang="en-US" smtClean="0">
              <a:ea typeface="ＭＳ Ｐゴシック" pitchFamily="34" charset="-128"/>
            </a:endParaRPr>
          </a:p>
          <a:p>
            <a:pPr marL="1114425" lvl="1" indent="-406400" algn="just" eaLnBrk="1" hangingPunct="1">
              <a:buFont typeface="Arial" charset="0"/>
              <a:buChar char="•"/>
            </a:pPr>
            <a:r>
              <a:rPr lang="en-US" sz="1600" smtClean="0">
                <a:ea typeface="ＭＳ Ｐゴシック" pitchFamily="34" charset="-128"/>
              </a:rPr>
              <a:t>Building new infrastructure doesn’t automatically grow the economy</a:t>
            </a:r>
          </a:p>
          <a:p>
            <a:pPr marL="1114425" lvl="1" indent="-406400" algn="just" eaLnBrk="1" hangingPunct="1">
              <a:buFont typeface="Arial" charset="0"/>
              <a:buChar char="•"/>
            </a:pPr>
            <a:endParaRPr lang="en-US" sz="1600" smtClean="0">
              <a:ea typeface="ＭＳ Ｐゴシック" pitchFamily="34" charset="-128"/>
            </a:endParaRPr>
          </a:p>
          <a:p>
            <a:pPr marL="1114425" lvl="1" indent="-406400" algn="just" eaLnBrk="1" hangingPunct="1">
              <a:buFont typeface="Arial" charset="0"/>
              <a:buChar char="•"/>
            </a:pPr>
            <a:r>
              <a:rPr lang="en-US" sz="1600" smtClean="0">
                <a:ea typeface="ＭＳ Ｐゴシック" pitchFamily="34" charset="-128"/>
              </a:rPr>
              <a:t>Building new (roads) infrastructure doesn’t automatically damage the environment</a:t>
            </a:r>
          </a:p>
          <a:p>
            <a:pPr marL="1114425" lvl="1" indent="-406400" algn="just" eaLnBrk="1" hangingPunct="1">
              <a:buFont typeface="Arial" charset="0"/>
              <a:buChar char="•"/>
            </a:pPr>
            <a:endParaRPr lang="en-US" sz="1600" smtClean="0">
              <a:ea typeface="ＭＳ Ｐゴシック" pitchFamily="34" charset="-128"/>
            </a:endParaRPr>
          </a:p>
          <a:p>
            <a:pPr marL="1114425" lvl="1" indent="-406400" algn="just" eaLnBrk="1" hangingPunct="1">
              <a:buFont typeface="Arial" charset="0"/>
              <a:buChar char="•"/>
            </a:pPr>
            <a:r>
              <a:rPr lang="en-US" sz="1600" smtClean="0">
                <a:ea typeface="ＭＳ Ｐゴシック" pitchFamily="34" charset="-128"/>
              </a:rPr>
              <a:t>Transport investment needs to be focused on those locations where </a:t>
            </a:r>
            <a:r>
              <a:rPr lang="en-US" sz="1600" i="1" smtClean="0">
                <a:ea typeface="ＭＳ Ｐゴシック" pitchFamily="34" charset="-128"/>
              </a:rPr>
              <a:t>transport can actually make a difference</a:t>
            </a:r>
            <a:endParaRPr lang="en-US" i="1" smtClean="0">
              <a:ea typeface="ＭＳ Ｐゴシック" pitchFamily="34" charset="-128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800" b="1">
                <a:solidFill>
                  <a:schemeClr val="bg1"/>
                </a:solidFill>
              </a:rPr>
              <a:t>Not toys for the sake of them…</a:t>
            </a:r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2582863" y="2743200"/>
            <a:ext cx="6408737" cy="606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Critical uncertainties</a:t>
            </a:r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800" b="1">
                <a:solidFill>
                  <a:schemeClr val="bg1"/>
                </a:solidFill>
              </a:rPr>
              <a:t>Eddington said some useful things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7394575" cy="795338"/>
          </a:xfrm>
        </p:spPr>
        <p:txBody>
          <a:bodyPr rIns="134853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Critical uncertainty No 1… technology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16113"/>
            <a:ext cx="64246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800" b="1">
                <a:solidFill>
                  <a:schemeClr val="bg1"/>
                </a:solidFill>
              </a:rPr>
              <a:t>Eddington said some useful things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7394575" cy="795338"/>
          </a:xfrm>
        </p:spPr>
        <p:txBody>
          <a:bodyPr rIns="134853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Critical uncertainty No 2… demographics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44675"/>
            <a:ext cx="57118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Critical uncertainty No 3… social norms</a:t>
            </a:r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301875"/>
            <a:ext cx="61928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Critical uncertainty No 4… money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73238"/>
            <a:ext cx="60071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686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61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826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So, which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Return to ‘business as usual’?</a:t>
            </a:r>
          </a:p>
          <a:p>
            <a:pPr lvl="2">
              <a:defRPr/>
            </a:pPr>
            <a:r>
              <a:rPr lang="en-US" dirty="0" smtClean="0"/>
              <a:t>Road traffic eventually rebounds</a:t>
            </a:r>
          </a:p>
          <a:p>
            <a:pPr lvl="2">
              <a:defRPr/>
            </a:pPr>
            <a:r>
              <a:rPr lang="en-US" dirty="0" smtClean="0"/>
              <a:t>EVs make a real impact</a:t>
            </a:r>
          </a:p>
          <a:p>
            <a:pPr lvl="2">
              <a:defRPr/>
            </a:pPr>
            <a:r>
              <a:rPr lang="en-US" dirty="0" smtClean="0"/>
              <a:t>With the environmental problem ‘gone’, will the car triumph?</a:t>
            </a:r>
          </a:p>
          <a:p>
            <a:pPr marL="400050" lvl="1" indent="0">
              <a:buFontTx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Or something genuinely different?</a:t>
            </a:r>
          </a:p>
          <a:p>
            <a:pPr lvl="2">
              <a:defRPr/>
            </a:pPr>
            <a:r>
              <a:rPr lang="en-US" dirty="0" smtClean="0"/>
              <a:t>Peak car is real</a:t>
            </a:r>
          </a:p>
          <a:p>
            <a:pPr lvl="2">
              <a:defRPr/>
            </a:pPr>
            <a:r>
              <a:rPr lang="en-US" dirty="0" smtClean="0"/>
              <a:t>We stop travelling further to do the same things</a:t>
            </a:r>
          </a:p>
          <a:p>
            <a:pPr lvl="2">
              <a:defRPr/>
            </a:pPr>
            <a:r>
              <a:rPr lang="en-US" dirty="0" smtClean="0"/>
              <a:t>Technology and the economic context change social attitudes significantly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/>
          </p:nvPr>
        </p:nvSpPr>
        <p:spPr>
          <a:xfrm>
            <a:off x="2582863" y="2743200"/>
            <a:ext cx="6408737" cy="606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manifesto for ‘progressive realism’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665163"/>
          </a:xfrm>
        </p:spPr>
        <p:txBody>
          <a:bodyPr rIns="134853"/>
          <a:lstStyle/>
          <a:p>
            <a:r>
              <a:rPr lang="en-US" smtClean="0">
                <a:ea typeface="ＭＳ Ｐゴシック" pitchFamily="34" charset="-128"/>
              </a:rPr>
              <a:t>What is transport for?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6781800" cy="4648200"/>
          </a:xfrm>
        </p:spPr>
        <p:txBody>
          <a:bodyPr rIns="134853"/>
          <a:lstStyle/>
          <a:p>
            <a:pPr algn="just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Transport is (mainly) a derived demand</a:t>
            </a:r>
          </a:p>
          <a:p>
            <a:pPr algn="just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So, transport </a:t>
            </a:r>
            <a:r>
              <a:rPr lang="en-US" sz="2000" i="1" smtClean="0">
                <a:ea typeface="ＭＳ Ｐゴシック" pitchFamily="34" charset="-128"/>
              </a:rPr>
              <a:t>per se</a:t>
            </a:r>
            <a:r>
              <a:rPr lang="en-US" sz="2000" smtClean="0">
                <a:ea typeface="ＭＳ Ｐゴシック" pitchFamily="34" charset="-128"/>
              </a:rPr>
              <a:t> is not the issue</a:t>
            </a:r>
          </a:p>
          <a:p>
            <a:pPr algn="just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Thinking in transport (infrastructure) terms inevitably leads to focusing on pet projects</a:t>
            </a:r>
          </a:p>
          <a:p>
            <a:pPr algn="just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The real issues are economic performance, quality of life, sustainability (etc)</a:t>
            </a:r>
          </a:p>
          <a:p>
            <a:pPr algn="just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So, the key question is:</a:t>
            </a:r>
          </a:p>
          <a:p>
            <a:pPr marL="782638" lvl="1" algn="just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782638" lvl="1" algn="just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“What do we want transport investment to </a:t>
            </a:r>
            <a:r>
              <a:rPr lang="en-US" i="1" smtClean="0">
                <a:ea typeface="ＭＳ Ｐゴシック" pitchFamily="34" charset="-128"/>
              </a:rPr>
              <a:t>do</a:t>
            </a:r>
            <a:r>
              <a:rPr lang="en-US" smtClean="0">
                <a:ea typeface="ＭＳ Ｐゴシック" pitchFamily="34" charset="-128"/>
              </a:rPr>
              <a:t>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665163"/>
          </a:xfrm>
        </p:spPr>
        <p:txBody>
          <a:bodyPr rIns="134853"/>
          <a:lstStyle/>
          <a:p>
            <a:r>
              <a:rPr lang="en-US" smtClean="0">
                <a:ea typeface="ＭＳ Ｐゴシック" pitchFamily="34" charset="-128"/>
              </a:rPr>
              <a:t>Structure of presentation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6781800" cy="4648200"/>
          </a:xfrm>
        </p:spPr>
        <p:txBody>
          <a:bodyPr rIns="134853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Some transport trends</a:t>
            </a:r>
          </a:p>
          <a:p>
            <a:pPr algn="just">
              <a:lnSpc>
                <a:spcPct val="90000"/>
              </a:lnSpc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Critical uncertainties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A manifesto for ‘progressive realism’</a:t>
            </a:r>
          </a:p>
          <a:p>
            <a:pPr algn="just">
              <a:lnSpc>
                <a:spcPct val="90000"/>
              </a:lnSpc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A case study</a:t>
            </a:r>
          </a:p>
          <a:p>
            <a:pPr algn="just">
              <a:lnSpc>
                <a:spcPct val="90000"/>
              </a:lnSpc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Some conclusions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665163"/>
          </a:xfrm>
        </p:spPr>
        <p:txBody>
          <a:bodyPr rIns="134853"/>
          <a:lstStyle/>
          <a:p>
            <a:r>
              <a:rPr lang="en-US" smtClean="0">
                <a:ea typeface="ＭＳ Ｐゴシック" pitchFamily="34" charset="-128"/>
              </a:rPr>
              <a:t>This is what we want it to do…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2819400"/>
            <a:ext cx="6400800" cy="2514600"/>
          </a:xfrm>
        </p:spPr>
        <p:txBody>
          <a:bodyPr rIns="134853"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3600" smtClean="0">
                <a:ea typeface="ＭＳ Ｐゴシック" pitchFamily="34" charset="-128"/>
              </a:rPr>
              <a:t>“Transport creates the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600" smtClean="0">
                <a:ea typeface="ＭＳ Ｐゴシック" pitchFamily="34" charset="-128"/>
              </a:rPr>
              <a:t>	utilities of place”</a:t>
            </a:r>
          </a:p>
          <a:p>
            <a:pPr algn="just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34" charset="-128"/>
              </a:rPr>
              <a:t>White and Senior (1983)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665163"/>
          </a:xfrm>
        </p:spPr>
        <p:txBody>
          <a:bodyPr rIns="134853"/>
          <a:lstStyle/>
          <a:p>
            <a:r>
              <a:rPr lang="en-US" smtClean="0">
                <a:ea typeface="ＭＳ Ｐゴシック" pitchFamily="34" charset="-128"/>
              </a:rPr>
              <a:t>… or, in other words, we need to ask…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2819400"/>
            <a:ext cx="5010150" cy="2514600"/>
          </a:xfrm>
        </p:spPr>
        <p:txBody>
          <a:bodyPr rIns="134853"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3600" smtClean="0">
                <a:ea typeface="ＭＳ Ｐゴシック" pitchFamily="34" charset="-128"/>
              </a:rPr>
              <a:t>What kinds of places do we want to live in?</a:t>
            </a:r>
          </a:p>
          <a:p>
            <a:pPr algn="just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6705600" cy="30670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ja-JP" altLang="en-GB" smtClean="0">
                <a:ea typeface="ＭＳ Ｐゴシック" pitchFamily="34" charset="-128"/>
              </a:rPr>
              <a:t>“</a:t>
            </a:r>
            <a:r>
              <a:rPr lang="en-GB" smtClean="0">
                <a:ea typeface="ＭＳ Ｐゴシック" pitchFamily="34" charset="-128"/>
              </a:rPr>
              <a:t>It seems futile to deny these things (the advantages of motorcars).The motor vehicle is a remarkable invention, so desirable that it has wound itself inextricably into a large part of our affairs. There cannot be any going back on it.</a:t>
            </a:r>
            <a:r>
              <a:rPr lang="ja-JP" altLang="en-GB" smtClean="0">
                <a:ea typeface="ＭＳ Ｐゴシック" pitchFamily="34" charset="-128"/>
              </a:rPr>
              <a:t>”</a:t>
            </a:r>
            <a:endParaRPr lang="en-GB" smtClean="0">
              <a:ea typeface="ＭＳ Ｐゴシック" pitchFamily="34" charset="-128"/>
            </a:endParaRPr>
          </a:p>
          <a:p>
            <a:pPr eaLnBrk="1" hangingPunct="1"/>
            <a:endParaRPr lang="en-GB" smtClean="0">
              <a:ea typeface="ＭＳ Ｐゴシック" pitchFamily="34" charset="-128"/>
            </a:endParaRPr>
          </a:p>
          <a:p>
            <a:pPr algn="r" eaLnBrk="1" hangingPunct="1">
              <a:buFontTx/>
              <a:buNone/>
            </a:pPr>
            <a:r>
              <a:rPr lang="en-GB" smtClean="0">
                <a:ea typeface="ＭＳ Ｐゴシック" pitchFamily="34" charset="-128"/>
              </a:rPr>
              <a:t>Buchanan, </a:t>
            </a:r>
            <a:r>
              <a:rPr lang="en-GB" i="1" smtClean="0">
                <a:ea typeface="ＭＳ Ｐゴシック" pitchFamily="34" charset="-128"/>
              </a:rPr>
              <a:t>Traffic in Towns</a:t>
            </a:r>
            <a:r>
              <a:rPr lang="en-GB" smtClean="0">
                <a:ea typeface="ＭＳ Ｐゴシック" pitchFamily="34" charset="-128"/>
              </a:rPr>
              <a:t> (1963)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Attractiveness of the car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209800" y="2281238"/>
            <a:ext cx="670560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GB"/>
              <a:t>“</a:t>
            </a:r>
            <a:r>
              <a:rPr lang="en-GB"/>
              <a:t>It is our contention that the urban crises which manifest themselves in so many ways have at least one common root. This is the increasing reliance on the automobile.</a:t>
            </a:r>
          </a:p>
          <a:p>
            <a:pPr eaLnBrk="0" hangingPunct="0">
              <a:spcBef>
                <a:spcPct val="20000"/>
              </a:spcBef>
            </a:pPr>
            <a:endParaRPr lang="en-GB"/>
          </a:p>
          <a:p>
            <a:pPr algn="r" eaLnBrk="0" hangingPunct="0">
              <a:spcBef>
                <a:spcPct val="20000"/>
              </a:spcBef>
            </a:pPr>
            <a:r>
              <a:rPr lang="en-GB"/>
              <a:t>Schaeffer and Sclar (1975), </a:t>
            </a:r>
            <a:r>
              <a:rPr lang="en-GB" i="1"/>
              <a:t>Access for all: Transport and Urban Growth</a:t>
            </a:r>
            <a:r>
              <a:rPr lang="en-GB"/>
              <a:t> </a:t>
            </a:r>
          </a:p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Problems of the car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665163"/>
          </a:xfrm>
        </p:spPr>
        <p:txBody>
          <a:bodyPr rIns="134853"/>
          <a:lstStyle/>
          <a:p>
            <a:r>
              <a:rPr lang="en-US" smtClean="0">
                <a:ea typeface="ＭＳ Ｐゴシック" pitchFamily="34" charset="-128"/>
              </a:rPr>
              <a:t>… or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95513" y="1851025"/>
            <a:ext cx="6719887" cy="2514600"/>
          </a:xfrm>
        </p:spPr>
        <p:txBody>
          <a:bodyPr rIns="134853"/>
          <a:lstStyle/>
          <a:p>
            <a:pPr algn="just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“Cities have the capability of providing something for everybody, only because, and only when, they are created by everybody.”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Jane Jacobs (1968), </a:t>
            </a:r>
            <a:r>
              <a:rPr lang="en-US" i="1" smtClean="0">
                <a:ea typeface="ＭＳ Ｐゴシック" pitchFamily="34" charset="-128"/>
              </a:rPr>
              <a:t>The Death and Life of Great American Cities </a:t>
            </a:r>
            <a:endParaRPr lang="en-US" smtClean="0"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606675" y="188913"/>
            <a:ext cx="6537325" cy="7207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We’ve known about the choices for a long time</a:t>
            </a:r>
          </a:p>
        </p:txBody>
      </p:sp>
      <p:pic>
        <p:nvPicPr>
          <p:cNvPr id="50178" name="Picture 3" descr="Traffic in Towns front 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838325"/>
            <a:ext cx="3097213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1202" name="Picture 3" descr="TC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0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625725" y="152400"/>
            <a:ext cx="6213475" cy="720725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Still thinking about it</a:t>
            </a:r>
          </a:p>
        </p:txBody>
      </p:sp>
      <p:pic>
        <p:nvPicPr>
          <p:cNvPr id="53250" name="Picture 9" descr="Town scape vis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8638" y="2168525"/>
            <a:ext cx="4321175" cy="3300413"/>
          </a:xfrm>
        </p:spPr>
      </p:pic>
      <p:sp>
        <p:nvSpPr>
          <p:cNvPr id="53251" name="AutoShape 4"/>
          <p:cNvSpPr>
            <a:spLocks noChangeArrowheads="1"/>
          </p:cNvSpPr>
          <p:nvPr/>
        </p:nvSpPr>
        <p:spPr bwMode="auto">
          <a:xfrm>
            <a:off x="1466850" y="2887663"/>
            <a:ext cx="5565775" cy="1441450"/>
          </a:xfrm>
          <a:prstGeom prst="parallelogram">
            <a:avLst>
              <a:gd name="adj" fmla="val 159330"/>
            </a:avLst>
          </a:pr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6118225" y="4119563"/>
            <a:ext cx="2908300" cy="1019175"/>
          </a:xfrm>
          <a:prstGeom prst="ellipse">
            <a:avLst/>
          </a:prstGeom>
          <a:solidFill>
            <a:srgbClr val="006EB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82563" indent="-182563" algn="ctr">
              <a:buFont typeface="Wingdings" pitchFamily="2" charset="2"/>
              <a:buNone/>
            </a:pPr>
            <a:r>
              <a:rPr lang="en-GB" sz="1200" b="1"/>
              <a:t>Physical dimension</a:t>
            </a:r>
            <a:r>
              <a:rPr lang="en-GB" sz="1200"/>
              <a:t> e.g. transport, buildings, civic space, green space</a:t>
            </a:r>
          </a:p>
        </p:txBody>
      </p:sp>
      <p:sp>
        <p:nvSpPr>
          <p:cNvPr id="53253" name="Oval 6"/>
          <p:cNvSpPr>
            <a:spLocks noChangeArrowheads="1"/>
          </p:cNvSpPr>
          <p:nvPr/>
        </p:nvSpPr>
        <p:spPr bwMode="auto">
          <a:xfrm>
            <a:off x="6118225" y="3248025"/>
            <a:ext cx="2908300" cy="101917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82563" indent="-182563" algn="ctr">
              <a:buFont typeface="Wingdings" pitchFamily="2" charset="2"/>
              <a:buNone/>
            </a:pPr>
            <a:r>
              <a:rPr lang="en-GB" sz="1200" b="1"/>
              <a:t>Conceptual dimension</a:t>
            </a:r>
            <a:r>
              <a:rPr lang="en-GB" sz="1200"/>
              <a:t> e.g. views, time, history, communities, legibility, security, safety, planning</a:t>
            </a:r>
          </a:p>
        </p:txBody>
      </p:sp>
      <p:sp>
        <p:nvSpPr>
          <p:cNvPr id="53254" name="AutoShape 7"/>
          <p:cNvSpPr>
            <a:spLocks noChangeArrowheads="1"/>
          </p:cNvSpPr>
          <p:nvPr/>
        </p:nvSpPr>
        <p:spPr bwMode="auto">
          <a:xfrm>
            <a:off x="1466850" y="3608388"/>
            <a:ext cx="5565775" cy="1260475"/>
          </a:xfrm>
          <a:prstGeom prst="parallelogram">
            <a:avLst>
              <a:gd name="adj" fmla="val 155896"/>
            </a:avLst>
          </a:prstGeom>
          <a:noFill/>
          <a:ln w="25400">
            <a:solidFill>
              <a:srgbClr val="006EB3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3382963" y="2373313"/>
            <a:ext cx="1219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182563" indent="-182563" algn="ctr">
              <a:buFont typeface="Wingdings" pitchFamily="2" charset="2"/>
              <a:buNone/>
            </a:pPr>
            <a:r>
              <a:rPr lang="en-GB" b="1"/>
              <a:t>SPACE</a:t>
            </a:r>
          </a:p>
        </p:txBody>
      </p:sp>
      <p:sp>
        <p:nvSpPr>
          <p:cNvPr id="53256" name="AutoShape 9"/>
          <p:cNvSpPr>
            <a:spLocks noChangeArrowheads="1"/>
          </p:cNvSpPr>
          <p:nvPr/>
        </p:nvSpPr>
        <p:spPr bwMode="auto">
          <a:xfrm>
            <a:off x="1881188" y="5768975"/>
            <a:ext cx="3822700" cy="539750"/>
          </a:xfrm>
          <a:prstGeom prst="wedgeRectCallout">
            <a:avLst>
              <a:gd name="adj1" fmla="val -37421"/>
              <a:gd name="adj2" fmla="val -166176"/>
            </a:avLst>
          </a:prstGeom>
          <a:noFill/>
          <a:ln w="19050">
            <a:solidFill>
              <a:srgbClr val="006EB3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Font typeface="Wingdings" pitchFamily="2" charset="2"/>
              <a:buNone/>
            </a:pPr>
            <a:r>
              <a:rPr lang="en-GB" sz="1200"/>
              <a:t>Transport affects where buildings, civic space and green space are located and how people travel between them.</a:t>
            </a:r>
          </a:p>
        </p:txBody>
      </p:sp>
      <p:sp>
        <p:nvSpPr>
          <p:cNvPr id="53257" name="AutoShape 10"/>
          <p:cNvSpPr>
            <a:spLocks noChangeArrowheads="1"/>
          </p:cNvSpPr>
          <p:nvPr/>
        </p:nvSpPr>
        <p:spPr bwMode="auto">
          <a:xfrm>
            <a:off x="4124325" y="1449388"/>
            <a:ext cx="2409825" cy="539750"/>
          </a:xfrm>
          <a:prstGeom prst="wedgeRectCallout">
            <a:avLst>
              <a:gd name="adj1" fmla="val -40759"/>
              <a:gd name="adj2" fmla="val 272648"/>
            </a:avLst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Font typeface="Wingdings" pitchFamily="2" charset="2"/>
              <a:buNone/>
            </a:pPr>
            <a:r>
              <a:rPr lang="en-GB" sz="1200"/>
              <a:t>Transport affects the way people perceive and experience space. </a:t>
            </a:r>
          </a:p>
        </p:txBody>
      </p:sp>
      <p:sp>
        <p:nvSpPr>
          <p:cNvPr id="53258" name="AutoShape 11"/>
          <p:cNvSpPr>
            <a:spLocks noChangeArrowheads="1"/>
          </p:cNvSpPr>
          <p:nvPr/>
        </p:nvSpPr>
        <p:spPr bwMode="auto">
          <a:xfrm>
            <a:off x="6700838" y="1449388"/>
            <a:ext cx="2409825" cy="1619250"/>
          </a:xfrm>
          <a:prstGeom prst="cloudCallout">
            <a:avLst>
              <a:gd name="adj1" fmla="val -97079"/>
              <a:gd name="adj2" fmla="val 13727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Wingdings" pitchFamily="2" charset="2"/>
              <a:buNone/>
            </a:pPr>
            <a:r>
              <a:rPr lang="en-US" sz="1100"/>
              <a:t>People normally view cities along transport corridors, so the quality of the space in and surrounding transport is crucial to people’s enjoyment of cities</a:t>
            </a:r>
          </a:p>
        </p:txBody>
      </p:sp>
      <p:sp>
        <p:nvSpPr>
          <p:cNvPr id="53259" name="AutoShape 12"/>
          <p:cNvSpPr>
            <a:spLocks noChangeArrowheads="1"/>
          </p:cNvSpPr>
          <p:nvPr/>
        </p:nvSpPr>
        <p:spPr bwMode="auto">
          <a:xfrm>
            <a:off x="5786438" y="5319713"/>
            <a:ext cx="2660650" cy="989012"/>
          </a:xfrm>
          <a:prstGeom prst="cloudCallout">
            <a:avLst>
              <a:gd name="adj1" fmla="val -63333"/>
              <a:gd name="adj2" fmla="val -84509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Wingdings" pitchFamily="2" charset="2"/>
              <a:buNone/>
            </a:pPr>
            <a:r>
              <a:rPr lang="en-GB" sz="1100"/>
              <a:t>When many pedestrians are present, there is more passive surveillance so security is normally better</a:t>
            </a:r>
            <a:endParaRPr lang="en-US" sz="1100"/>
          </a:p>
        </p:txBody>
      </p:sp>
      <p:sp>
        <p:nvSpPr>
          <p:cNvPr id="53260" name="AutoShape 13"/>
          <p:cNvSpPr>
            <a:spLocks noChangeArrowheads="1"/>
          </p:cNvSpPr>
          <p:nvPr/>
        </p:nvSpPr>
        <p:spPr bwMode="auto">
          <a:xfrm>
            <a:off x="966788" y="1449388"/>
            <a:ext cx="1995487" cy="1079500"/>
          </a:xfrm>
          <a:prstGeom prst="cloudCallout">
            <a:avLst>
              <a:gd name="adj1" fmla="val 54407"/>
              <a:gd name="adj2" fmla="val 97352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Wingdings" pitchFamily="2" charset="2"/>
              <a:buNone/>
            </a:pPr>
            <a:r>
              <a:rPr lang="en-GB" sz="1100"/>
              <a:t>The connectedness of transport affects way-finding and legibility</a:t>
            </a:r>
            <a:endParaRPr lang="en-US" sz="1100"/>
          </a:p>
        </p:txBody>
      </p:sp>
      <p:sp>
        <p:nvSpPr>
          <p:cNvPr id="53261" name="AutoShape 14"/>
          <p:cNvSpPr>
            <a:spLocks noChangeArrowheads="1"/>
          </p:cNvSpPr>
          <p:nvPr/>
        </p:nvSpPr>
        <p:spPr bwMode="auto">
          <a:xfrm>
            <a:off x="304800" y="2798763"/>
            <a:ext cx="1654175" cy="1350962"/>
          </a:xfrm>
          <a:prstGeom prst="cloudCallout">
            <a:avLst>
              <a:gd name="adj1" fmla="val 88583"/>
              <a:gd name="adj2" fmla="val 23676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Wingdings" pitchFamily="2" charset="2"/>
              <a:buNone/>
            </a:pPr>
            <a:r>
              <a:rPr lang="en-GB" sz="1100"/>
              <a:t>When traffic speeds are higher, there are more injuries and fatalities 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A transport reality check</a:t>
            </a:r>
          </a:p>
        </p:txBody>
      </p:sp>
      <p:pic>
        <p:nvPicPr>
          <p:cNvPr id="54274" name="Picture 4" descr="medicine-bot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25" y="1828800"/>
            <a:ext cx="3965575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Boys’ toys</a:t>
            </a:r>
          </a:p>
        </p:txBody>
      </p:sp>
      <p:pic>
        <p:nvPicPr>
          <p:cNvPr id="56322" name="Picture 1" descr="Toy excavat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268413"/>
            <a:ext cx="41036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2582863" y="2743200"/>
            <a:ext cx="6408737" cy="606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Some transport trends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>
          <a:xfrm>
            <a:off x="2659063" y="2743200"/>
            <a:ext cx="6408737" cy="606425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should we be doing?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0418" name="Picture 3" descr="How not to do urban real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2466" name="Picture 2" descr="barclay-place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7524750" y="645318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Henniker.org.uk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4514" name="Picture 2" descr="bruntsfield2008chenniker.org.u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7524750" y="645318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Henniker.org.uk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6562" name="Picture 3" descr="old_19th_century_map_Edinburg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242888"/>
            <a:ext cx="10621963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7586" name="Picture 2" descr="0_edinburgh_transport_map_trams_1924_0_25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6988"/>
            <a:ext cx="9359900" cy="73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8610" name="Content Placeholder 3" descr="kensington_high_st_09.jpg"/>
          <p:cNvPicPr>
            <a:picLocks noGrp="1" noChangeAspect="1"/>
          </p:cNvPicPr>
          <p:nvPr>
            <p:ph idx="1"/>
          </p:nvPr>
        </p:nvPicPr>
        <p:blipFill>
          <a:blip r:embed="rId3"/>
          <a:srcRect t="-3410" b="-3410"/>
          <a:stretch>
            <a:fillRect/>
          </a:stretch>
        </p:blipFill>
        <p:spPr>
          <a:xfrm>
            <a:off x="-457200" y="-712788"/>
            <a:ext cx="11201400" cy="825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0658" name="Picture 1" descr="green-light-for-30m-scheme-to-transform-museumland2-415x2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2706" name="Content Placeholder 3" descr="Exhibition Road"/>
          <p:cNvPicPr>
            <a:picLocks noGrp="1" noChangeAspect="1"/>
          </p:cNvPicPr>
          <p:nvPr>
            <p:ph idx="1"/>
          </p:nvPr>
        </p:nvPicPr>
        <p:blipFill>
          <a:blip r:embed="rId3"/>
          <a:srcRect t="-7193" b="-7193"/>
          <a:stretch>
            <a:fillRect/>
          </a:stretch>
        </p:blipFill>
        <p:spPr>
          <a:xfrm>
            <a:off x="0" y="-533400"/>
            <a:ext cx="9302750" cy="800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4754" name="Content Placeholder 3" descr="Buchanan Street.jpg"/>
          <p:cNvPicPr>
            <a:picLocks noGrp="1" noChangeAspect="1"/>
          </p:cNvPicPr>
          <p:nvPr>
            <p:ph idx="1"/>
          </p:nvPr>
        </p:nvPicPr>
        <p:blipFill>
          <a:blip r:embed="rId3"/>
          <a:srcRect t="-6841" b="-6841"/>
          <a:stretch>
            <a:fillRect/>
          </a:stretch>
        </p:blipFill>
        <p:spPr>
          <a:xfrm>
            <a:off x="-685800" y="-457200"/>
            <a:ext cx="10750550" cy="792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Peak car?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55776" y="1844824"/>
          <a:ext cx="65882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3492500" y="1484313"/>
            <a:ext cx="408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Road traffic in Scotland 2000-2010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ctrTitle"/>
          </p:nvPr>
        </p:nvSpPr>
        <p:spPr>
          <a:xfrm>
            <a:off x="2659063" y="2743200"/>
            <a:ext cx="6408737" cy="606425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 Case Study: The Edinburgh Tram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Something more?… Tramspotting (2004)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Trams will not reduce traffic congestion (by themselves)</a:t>
            </a:r>
          </a:p>
          <a:p>
            <a:endParaRPr lang="en-US" sz="2000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Trams will not get that many people out of their cars (by themselves)</a:t>
            </a:r>
          </a:p>
          <a:p>
            <a:endParaRPr lang="en-US" sz="2000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Trams will not transform Edinburgh’s transport system (by themselves)</a:t>
            </a:r>
          </a:p>
          <a:p>
            <a:endParaRPr lang="en-US" sz="2000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(what I was arguing for was actually Eddington’s ‘sophisticated policy mix’ of new infrastructure, integrated planning, and demand restraint)</a:t>
            </a:r>
          </a:p>
          <a:p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trams will and won’t do for Edinburgh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smtClean="0">
                <a:ea typeface="ＭＳ Ｐゴシック" pitchFamily="34" charset="-128"/>
              </a:rPr>
              <a:t>A tram that is conceived and designed solely as a mode of transport will not make a significant difference to the city’s competitiveness</a:t>
            </a:r>
          </a:p>
          <a:p>
            <a:pPr algn="just"/>
            <a:endParaRPr lang="en-US" sz="2000" smtClean="0">
              <a:ea typeface="ＭＳ Ｐゴシック" pitchFamily="34" charset="-128"/>
            </a:endParaRPr>
          </a:p>
          <a:p>
            <a:pPr algn="just"/>
            <a:r>
              <a:rPr lang="en-US" sz="2000" smtClean="0">
                <a:ea typeface="ＭＳ Ｐゴシック" pitchFamily="34" charset="-128"/>
              </a:rPr>
              <a:t>… but a tram that is designed as a device to change the ways in which people perceive and connect with the city will make a big difference</a:t>
            </a:r>
          </a:p>
          <a:p>
            <a:pPr algn="just"/>
            <a:endParaRPr lang="en-US" sz="2000" smtClean="0">
              <a:ea typeface="ＭＳ Ｐゴシック" pitchFamily="34" charset="-128"/>
            </a:endParaRPr>
          </a:p>
          <a:p>
            <a:pPr algn="just"/>
            <a:r>
              <a:rPr lang="en-US" sz="2000" smtClean="0">
                <a:ea typeface="ＭＳ Ｐゴシック" pitchFamily="34" charset="-128"/>
              </a:rPr>
              <a:t>… because well designed modern tramway systems are a stimulus to thinking differently about the concepts of mobility, accessibility and connectivity in the city</a:t>
            </a:r>
          </a:p>
          <a:p>
            <a:pPr algn="just"/>
            <a:endParaRPr lang="en-US" sz="2000" smtClean="0">
              <a:ea typeface="ＭＳ Ｐゴシック" pitchFamily="34" charset="-128"/>
            </a:endParaRPr>
          </a:p>
          <a:p>
            <a:pPr algn="just"/>
            <a:endParaRPr lang="en-US" sz="2000" smtClean="0">
              <a:ea typeface="ＭＳ Ｐゴシック" pitchFamily="34" charset="-128"/>
            </a:endParaRPr>
          </a:p>
          <a:p>
            <a:pPr algn="just"/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6" descr="Tramspotting 4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6159500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0899" name="Picture 5" descr="Tramspotting 3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91979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2946" name="Picture 3" descr="Tramspotting 6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4994" name="Picture 4" descr="Tram on Princes Street 2.746x5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7042" name="Picture 2" descr="princes_st1001tramworks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Academic critique not required…</a:t>
            </a:r>
          </a:p>
        </p:txBody>
      </p:sp>
      <p:pic>
        <p:nvPicPr>
          <p:cNvPr id="19459" name="Picture 6" descr="Is it just me or is everyth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54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ctrTitle"/>
          </p:nvPr>
        </p:nvSpPr>
        <p:spPr>
          <a:xfrm>
            <a:off x="2582863" y="2743200"/>
            <a:ext cx="6408737" cy="606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Places</a:t>
            </a:r>
          </a:p>
        </p:txBody>
      </p:sp>
      <p:sp>
        <p:nvSpPr>
          <p:cNvPr id="911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More, but mostly longer rail journeys</a:t>
            </a:r>
          </a:p>
        </p:txBody>
      </p:sp>
      <p:pic>
        <p:nvPicPr>
          <p:cNvPr id="10" name="Chart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97025"/>
            <a:ext cx="8699500" cy="457835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627784" y="1844824"/>
          <a:ext cx="6313388" cy="425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492500" y="1484313"/>
            <a:ext cx="408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Rail travel in Scotland 2000-2010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Place Massena 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Place Massena 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Place Masse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 descr="Place Massena 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 descr="Place Massena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5474" name="Content Placeholder 3" descr="Nice Line 2 mockup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71" r="-871"/>
          <a:stretch>
            <a:fillRect/>
          </a:stretch>
        </p:blipFill>
        <p:spPr>
          <a:xfrm>
            <a:off x="-96838" y="-125413"/>
            <a:ext cx="9474201" cy="6983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3"/>
          <p:cNvSpPr>
            <a:spLocks noGrp="1"/>
          </p:cNvSpPr>
          <p:nvPr>
            <p:ph type="ctrTitle"/>
          </p:nvPr>
        </p:nvSpPr>
        <p:spPr>
          <a:xfrm>
            <a:off x="2590800" y="2743200"/>
            <a:ext cx="6408738" cy="606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Some conclusions…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665163"/>
          </a:xfrm>
        </p:spPr>
        <p:txBody>
          <a:bodyPr rIns="134853"/>
          <a:lstStyle/>
          <a:p>
            <a:r>
              <a:rPr lang="en-US" smtClean="0">
                <a:ea typeface="ＭＳ Ｐゴシック" pitchFamily="34" charset="-128"/>
              </a:rPr>
              <a:t>Some conclusions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6781800" cy="4648200"/>
          </a:xfrm>
        </p:spPr>
        <p:txBody>
          <a:bodyPr rIns="134853"/>
          <a:lstStyle/>
          <a:p>
            <a:pPr algn="just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The current debate on ‘peak car’ is genuinely significant</a:t>
            </a:r>
          </a:p>
          <a:p>
            <a:pPr algn="just">
              <a:lnSpc>
                <a:spcPct val="80000"/>
              </a:lnSpc>
              <a:defRPr/>
            </a:pP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We lose sight of economic, environmental and social first principles too easily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Public transport and active travel needs to be about supporting quality, productive </a:t>
            </a:r>
            <a:r>
              <a:rPr lang="en-US" sz="2000" b="1" i="1" dirty="0" smtClean="0">
                <a:ea typeface="ＭＳ Ｐゴシック" charset="0"/>
                <a:cs typeface="ＭＳ Ｐゴシック" charset="0"/>
              </a:rPr>
              <a:t>places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that people want to live in</a:t>
            </a:r>
          </a:p>
          <a:p>
            <a:pPr algn="just">
              <a:lnSpc>
                <a:spcPct val="80000"/>
              </a:lnSpc>
              <a:defRPr/>
            </a:pP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Which means local, slower (?) and supporting people not vehicles</a:t>
            </a:r>
          </a:p>
          <a:p>
            <a:pPr algn="just"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… but convincing people (including politicians) is not easy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10594" name="Content Placeholder 3" descr="Strasbourg mixed us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71" r="-871"/>
          <a:stretch>
            <a:fillRect/>
          </a:stretch>
        </p:blipFill>
        <p:spPr>
          <a:xfrm>
            <a:off x="-96838" y="-49213"/>
            <a:ext cx="9369426" cy="6907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6988" y="2951163"/>
            <a:ext cx="6553200" cy="54927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Local Transport Futures</a:t>
            </a:r>
            <a:r>
              <a:rPr lang="en-US" sz="2400" smtClean="0">
                <a:ea typeface="ＭＳ Ｐゴシック" pitchFamily="34" charset="-128"/>
              </a:rPr>
              <a:t/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/>
            </a:r>
            <a:br>
              <a:rPr lang="en-US" sz="2400" smtClean="0">
                <a:ea typeface="ＭＳ Ｐゴシック" pitchFamily="34" charset="-128"/>
              </a:rPr>
            </a:br>
            <a:endParaRPr lang="en-GB" sz="2000" smtClean="0">
              <a:ea typeface="ＭＳ Ｐゴシック" pitchFamily="34" charset="-128"/>
            </a:endParaRP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5218113"/>
            <a:ext cx="6400800" cy="1666875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Iain Docherty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Professor of Public Policy and Governance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University of Glasgow Adam Smith Business School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Iain.Docherty@glasgow.ac.uk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Commuting rules OK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627784" y="1772816"/>
          <a:ext cx="64087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3059113" y="1341438"/>
            <a:ext cx="612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Total trip length by purpose in Scotland 1998-2009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 much for the active travel agenda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55776" y="1772816"/>
          <a:ext cx="6588224" cy="470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3492500" y="1484313"/>
            <a:ext cx="408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Trips per head in Scotland 1998-2009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Policy context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00225"/>
            <a:ext cx="6705600" cy="5105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GB" sz="1800" dirty="0">
              <a:ea typeface="ＭＳ Ｐゴシック" charset="0"/>
              <a:cs typeface="ＭＳ Ｐゴシック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1800" dirty="0" smtClean="0">
                <a:ea typeface="ＭＳ Ｐゴシック" charset="0"/>
                <a:cs typeface="ＭＳ Ｐゴシック" charset="0"/>
              </a:rPr>
              <a:t>There is no such thing as transport policy any more (?)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GB" sz="1800" dirty="0">
              <a:ea typeface="ＭＳ Ｐゴシック" charset="0"/>
              <a:cs typeface="ＭＳ Ｐゴシック" charset="0"/>
            </a:endParaRP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1800" dirty="0">
                <a:ea typeface="ＭＳ Ｐゴシック" charset="0"/>
              </a:rPr>
              <a:t>Clarity has disappeared from the debate</a:t>
            </a:r>
            <a:r>
              <a:rPr lang="en-US" sz="1800" dirty="0">
                <a:ea typeface="ＭＳ Ｐゴシック" charset="0"/>
              </a:rPr>
              <a:t>… “New Deal… to … “Integration”… to “Choice”… to “Modal Agnosticism”</a:t>
            </a:r>
            <a:r>
              <a:rPr lang="en-US" sz="1800" dirty="0" smtClean="0">
                <a:ea typeface="ＭＳ Ｐゴシック" charset="0"/>
              </a:rPr>
              <a:t>…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smtClean="0">
                <a:ea typeface="ＭＳ Ｐゴシック" charset="0"/>
              </a:rPr>
              <a:t>to motherhood and apple pie</a:t>
            </a:r>
          </a:p>
          <a:p>
            <a:pPr marL="457200" lvl="1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GB" sz="1800" dirty="0">
              <a:ea typeface="ＭＳ Ｐゴシック" charset="0"/>
            </a:endParaRP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1800" dirty="0">
                <a:ea typeface="ＭＳ Ｐゴシック" charset="0"/>
              </a:rPr>
              <a:t>Ministers are enormously nervous in revisiting the concept of </a:t>
            </a:r>
            <a:r>
              <a:rPr lang="en-GB" sz="1800" dirty="0" smtClean="0">
                <a:ea typeface="ＭＳ Ｐゴシック" charset="0"/>
              </a:rPr>
              <a:t>sustainability in any meaningful sense</a:t>
            </a:r>
            <a:endParaRPr lang="en-GB" sz="1800" dirty="0">
              <a:ea typeface="ＭＳ Ｐゴシック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GB" sz="1800" dirty="0">
              <a:ea typeface="ＭＳ Ｐゴシック" charset="0"/>
              <a:cs typeface="ＭＳ Ｐゴシック" charset="0"/>
            </a:endParaRP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1800" dirty="0">
                <a:ea typeface="ＭＳ Ｐゴシック" charset="0"/>
              </a:rPr>
              <a:t>Reducing the need to travel has (almost) vanished as a policy </a:t>
            </a:r>
            <a:r>
              <a:rPr lang="en-GB" sz="1800" dirty="0" smtClean="0">
                <a:ea typeface="ＭＳ Ｐゴシック" charset="0"/>
              </a:rPr>
              <a:t>objective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1800" dirty="0">
              <a:ea typeface="ＭＳ Ｐゴシック" charset="0"/>
            </a:endParaRP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1800" dirty="0" smtClean="0">
                <a:ea typeface="ＭＳ Ｐゴシック" charset="0"/>
              </a:rPr>
              <a:t>Some problems remain resilient/intractable e.g. transport/land use integration</a:t>
            </a:r>
            <a:endParaRPr lang="en-GB" sz="1800" dirty="0">
              <a:ea typeface="ＭＳ Ｐゴシック" charset="0"/>
            </a:endParaRP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1800" dirty="0"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GB" sz="1800" dirty="0"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00225"/>
            <a:ext cx="6705600" cy="4876800"/>
          </a:xfrm>
        </p:spPr>
        <p:txBody>
          <a:bodyPr rIns="134853"/>
          <a:lstStyle/>
          <a:p>
            <a:pPr marL="539750" indent="-482600" algn="just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Transport </a:t>
            </a:r>
            <a:r>
              <a:rPr lang="en-US" sz="1800" i="1" smtClean="0">
                <a:ea typeface="ＭＳ Ｐゴシック" pitchFamily="34" charset="-128"/>
              </a:rPr>
              <a:t>per se</a:t>
            </a:r>
            <a:r>
              <a:rPr lang="en-US" sz="1800" smtClean="0">
                <a:ea typeface="ＭＳ Ｐゴシック" pitchFamily="34" charset="-128"/>
              </a:rPr>
              <a:t> is not the issue</a:t>
            </a:r>
          </a:p>
          <a:p>
            <a:pPr marL="1114425" lvl="1" indent="-4064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smtClean="0">
                <a:ea typeface="ＭＳ Ｐゴシック" pitchFamily="34" charset="-128"/>
              </a:rPr>
              <a:t>Thinking in transport terms inevitably leads to focus on pet projects</a:t>
            </a:r>
          </a:p>
          <a:p>
            <a:pPr marL="1114425" lvl="1" indent="-40640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US" sz="1600" smtClean="0">
              <a:ea typeface="ＭＳ Ｐゴシック" pitchFamily="34" charset="-128"/>
            </a:endParaRPr>
          </a:p>
          <a:p>
            <a:pPr marL="1114425" lvl="1" indent="-4064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smtClean="0">
                <a:ea typeface="ＭＳ Ｐゴシック" pitchFamily="34" charset="-128"/>
              </a:rPr>
              <a:t>The real issue is economic performance, and the ability of connectivity outcomes to support and enhance this performance</a:t>
            </a:r>
            <a:endParaRPr lang="en-US" sz="1800" smtClean="0">
              <a:ea typeface="ＭＳ Ｐゴシック" pitchFamily="34" charset="-128"/>
            </a:endParaRPr>
          </a:p>
          <a:p>
            <a:pPr marL="1114425" lvl="1" indent="-406400" algn="just" eaLnBrk="1" hangingPunct="1">
              <a:lnSpc>
                <a:spcPct val="90000"/>
              </a:lnSpc>
            </a:pPr>
            <a:endParaRPr lang="en-US" sz="2200" smtClean="0">
              <a:ea typeface="ＭＳ Ｐゴシック" pitchFamily="34" charset="-128"/>
            </a:endParaRPr>
          </a:p>
          <a:p>
            <a:pPr marL="539750" indent="-482600" algn="just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Transport policy </a:t>
            </a:r>
            <a:r>
              <a:rPr lang="en-US" sz="1800" i="1" smtClean="0">
                <a:ea typeface="ＭＳ Ｐゴシック" pitchFamily="34" charset="-128"/>
              </a:rPr>
              <a:t>must</a:t>
            </a:r>
            <a:r>
              <a:rPr lang="en-US" sz="1800" smtClean="0">
                <a:ea typeface="ＭＳ Ｐゴシック" pitchFamily="34" charset="-128"/>
              </a:rPr>
              <a:t> be part of a higher level, coherent economic and spatial strategy</a:t>
            </a:r>
          </a:p>
          <a:p>
            <a:pPr marL="539750" indent="-482600" algn="just" eaLnBrk="1" hangingPunct="1"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 marL="539750" indent="-482600" algn="just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The key question is:</a:t>
            </a:r>
            <a:endParaRPr lang="en-US" sz="2000" smtClean="0">
              <a:ea typeface="ＭＳ Ｐゴシック" pitchFamily="34" charset="-128"/>
            </a:endParaRPr>
          </a:p>
          <a:p>
            <a:pPr marL="539750" indent="-482600" algn="just" eaLnBrk="1" hangingPunct="1">
              <a:lnSpc>
                <a:spcPct val="90000"/>
              </a:lnSpc>
            </a:pPr>
            <a:endParaRPr lang="en-US" sz="1600" smtClean="0">
              <a:ea typeface="ＭＳ Ｐゴシック" pitchFamily="34" charset="-128"/>
            </a:endParaRPr>
          </a:p>
          <a:p>
            <a:pPr marL="1114425" lvl="1" indent="-406400" algn="just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“what are the transport </a:t>
            </a:r>
            <a:r>
              <a:rPr lang="en-US" sz="1600" i="1" smtClean="0">
                <a:ea typeface="ＭＳ Ｐゴシック" pitchFamily="34" charset="-128"/>
              </a:rPr>
              <a:t>outcomes</a:t>
            </a:r>
            <a:r>
              <a:rPr lang="en-US" sz="1600" smtClean="0">
                <a:ea typeface="ＭＳ Ｐゴシック" pitchFamily="34" charset="-128"/>
              </a:rPr>
              <a:t> (not projects) that would achieve these desired strategic (economic) policy objectives?”</a:t>
            </a:r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800" b="1">
                <a:solidFill>
                  <a:schemeClr val="bg1"/>
                </a:solidFill>
              </a:rPr>
              <a:t>Transport</a:t>
            </a:r>
            <a:r>
              <a:rPr lang="ja-JP" altLang="en-GB" sz="1800" b="1">
                <a:solidFill>
                  <a:schemeClr val="bg1"/>
                </a:solidFill>
              </a:rPr>
              <a:t>’</a:t>
            </a:r>
            <a:r>
              <a:rPr lang="en-GB" sz="1800" b="1">
                <a:solidFill>
                  <a:schemeClr val="bg1"/>
                </a:solidFill>
              </a:rPr>
              <a:t>s place in the policy architecture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45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broader perspective for the 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Glasgow template - Sept 2007">
  <a:themeElements>
    <a:clrScheme name="University of Glasgow template - Sept 2007 1">
      <a:dk1>
        <a:srgbClr val="000000"/>
      </a:dk1>
      <a:lt1>
        <a:srgbClr val="FFFFFF"/>
      </a:lt1>
      <a:dk2>
        <a:srgbClr val="FFFFFF"/>
      </a:dk2>
      <a:lt2>
        <a:srgbClr val="023761"/>
      </a:lt2>
      <a:accent1>
        <a:srgbClr val="023761"/>
      </a:accent1>
      <a:accent2>
        <a:srgbClr val="7A7E9A"/>
      </a:accent2>
      <a:accent3>
        <a:srgbClr val="FFFFFF"/>
      </a:accent3>
      <a:accent4>
        <a:srgbClr val="000000"/>
      </a:accent4>
      <a:accent5>
        <a:srgbClr val="AAAEB7"/>
      </a:accent5>
      <a:accent6>
        <a:srgbClr val="6E728B"/>
      </a:accent6>
      <a:hlink>
        <a:srgbClr val="77A8ED"/>
      </a:hlink>
      <a:folHlink>
        <a:srgbClr val="FF9900"/>
      </a:folHlink>
    </a:clrScheme>
    <a:fontScheme name="University of Glasgow template - Sept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niversity of Glasgow template - Sept 2007 1">
        <a:dk1>
          <a:srgbClr val="000000"/>
        </a:dk1>
        <a:lt1>
          <a:srgbClr val="FFFFFF"/>
        </a:lt1>
        <a:dk2>
          <a:srgbClr val="FFFFFF"/>
        </a:dk2>
        <a:lt2>
          <a:srgbClr val="023761"/>
        </a:lt2>
        <a:accent1>
          <a:srgbClr val="023761"/>
        </a:accent1>
        <a:accent2>
          <a:srgbClr val="7A7E9A"/>
        </a:accent2>
        <a:accent3>
          <a:srgbClr val="FFFFFF"/>
        </a:accent3>
        <a:accent4>
          <a:srgbClr val="000000"/>
        </a:accent4>
        <a:accent5>
          <a:srgbClr val="AAAEB7"/>
        </a:accent5>
        <a:accent6>
          <a:srgbClr val="6E728B"/>
        </a:accent6>
        <a:hlink>
          <a:srgbClr val="77A8E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13072</TotalTime>
  <Words>1269</Words>
  <Application>Microsoft Macintosh PowerPoint</Application>
  <PresentationFormat>On-screen Show (4:3)</PresentationFormat>
  <Paragraphs>229</Paragraphs>
  <Slides>59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ＭＳ Ｐゴシック</vt:lpstr>
      <vt:lpstr>Calibri</vt:lpstr>
      <vt:lpstr>Wingdings</vt:lpstr>
      <vt:lpstr>University of Glasgow template - Sept 2007</vt:lpstr>
      <vt:lpstr>University of Glasgow template - Sept 2007</vt:lpstr>
      <vt:lpstr>Local Transport Futures  </vt:lpstr>
      <vt:lpstr>Structure of presentation</vt:lpstr>
      <vt:lpstr>Some transport trends</vt:lpstr>
      <vt:lpstr>Peak car?</vt:lpstr>
      <vt:lpstr>More, but mostly longer rail journeys</vt:lpstr>
      <vt:lpstr>Commuting rules OK</vt:lpstr>
      <vt:lpstr>So much for the active travel agenda</vt:lpstr>
      <vt:lpstr>Policy context</vt:lpstr>
      <vt:lpstr>A broader perspective for the future?</vt:lpstr>
      <vt:lpstr>First principles - what is transport for?</vt:lpstr>
      <vt:lpstr>Critical uncertainties</vt:lpstr>
      <vt:lpstr>Critical uncertainty No 1… technology</vt:lpstr>
      <vt:lpstr>Critical uncertainty No 2… demographics</vt:lpstr>
      <vt:lpstr>Critical uncertainty No 3… social norms</vt:lpstr>
      <vt:lpstr>Critical uncertainty No 4… money</vt:lpstr>
      <vt:lpstr>Slide 16</vt:lpstr>
      <vt:lpstr>So, which future?</vt:lpstr>
      <vt:lpstr>A manifesto for ‘progressive realism’</vt:lpstr>
      <vt:lpstr>What is transport for?</vt:lpstr>
      <vt:lpstr>This is what we want it to do…</vt:lpstr>
      <vt:lpstr>… or, in other words, we need to ask…</vt:lpstr>
      <vt:lpstr>Attractiveness of the car</vt:lpstr>
      <vt:lpstr>Problems of the car</vt:lpstr>
      <vt:lpstr>… or</vt:lpstr>
      <vt:lpstr>We’ve known about the choices for a long time</vt:lpstr>
      <vt:lpstr>Slide 26</vt:lpstr>
      <vt:lpstr>Still thinking about it</vt:lpstr>
      <vt:lpstr>A transport reality check</vt:lpstr>
      <vt:lpstr>Boys’ toys</vt:lpstr>
      <vt:lpstr>What should we be doing?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A Case Study: The Edinburgh Tram</vt:lpstr>
      <vt:lpstr>Something more?… Tramspotting (2004)</vt:lpstr>
      <vt:lpstr>What trams will and won’t do for Edinburgh</vt:lpstr>
      <vt:lpstr>Slide 43</vt:lpstr>
      <vt:lpstr>Slide 44</vt:lpstr>
      <vt:lpstr>Slide 45</vt:lpstr>
      <vt:lpstr>Slide 46</vt:lpstr>
      <vt:lpstr>Academic critique not required…</vt:lpstr>
      <vt:lpstr>Places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Some conclusions…</vt:lpstr>
      <vt:lpstr>Some conclusions</vt:lpstr>
      <vt:lpstr>Slide 58</vt:lpstr>
      <vt:lpstr>Local Transport Futures  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Authorised User</dc:creator>
  <cp:lastModifiedBy>Dave</cp:lastModifiedBy>
  <cp:revision>423</cp:revision>
  <dcterms:created xsi:type="dcterms:W3CDTF">2010-04-13T07:14:00Z</dcterms:created>
  <dcterms:modified xsi:type="dcterms:W3CDTF">2013-04-09T20:11:15Z</dcterms:modified>
</cp:coreProperties>
</file>