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60" r:id="rId5"/>
    <p:sldId id="271" r:id="rId6"/>
    <p:sldId id="272" r:id="rId7"/>
    <p:sldId id="273" r:id="rId8"/>
    <p:sldId id="265" r:id="rId9"/>
    <p:sldId id="274" r:id="rId10"/>
    <p:sldId id="262" r:id="rId11"/>
    <p:sldId id="275" r:id="rId12"/>
    <p:sldId id="267" r:id="rId13"/>
    <p:sldId id="261" r:id="rId14"/>
    <p:sldId id="276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163E-7691-45F0-A90C-09ED1829553D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3621-47F7-4746-B287-226ABFFE3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1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1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4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2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4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0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1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7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5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3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3621-47F7-4746-B287-226ABFFE3D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6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knottenbelt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ycling-embassy.org.uk/wiki/cyclists-ride-pavem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GB" dirty="0" smtClean="0"/>
              <a:t>‘A </a:t>
            </a:r>
            <a:r>
              <a:rPr lang="en-GB" dirty="0"/>
              <a:t>s</a:t>
            </a:r>
            <a:r>
              <a:rPr lang="en-GB" dirty="0" smtClean="0"/>
              <a:t>trategy to address inconsiderate  </a:t>
            </a:r>
            <a:r>
              <a:rPr lang="en-GB" dirty="0"/>
              <a:t>c</a:t>
            </a:r>
            <a:r>
              <a:rPr lang="en-GB" dirty="0" smtClean="0"/>
              <a:t>ycling’ </a:t>
            </a:r>
            <a:br>
              <a:rPr lang="en-GB" dirty="0" smtClean="0"/>
            </a:br>
            <a:r>
              <a:rPr lang="en-GB" dirty="0" smtClean="0"/>
              <a:t>A cyclist’s perspective</a:t>
            </a:r>
            <a:br>
              <a:rPr lang="en-GB" dirty="0" smtClean="0"/>
            </a:br>
            <a:r>
              <a:rPr lang="en-GB" sz="3200" dirty="0" smtClean="0"/>
              <a:t>Jan </a:t>
            </a:r>
            <a:r>
              <a:rPr lang="en-GB" sz="3200" dirty="0" smtClean="0"/>
              <a:t>2013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Mies </a:t>
            </a:r>
            <a:r>
              <a:rPr lang="en-GB" dirty="0" err="1" smtClean="0"/>
              <a:t>Knottenbelt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Mknottenbelt1@gmail.com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90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pedestrian’s equivalent:</a:t>
            </a:r>
            <a:br>
              <a:rPr lang="en-GB" sz="3600" dirty="0" smtClean="0"/>
            </a:br>
            <a:r>
              <a:rPr lang="en-GB" sz="3600" dirty="0" smtClean="0"/>
              <a:t>obstructed pavements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295400"/>
            <a:ext cx="3943350" cy="5257800"/>
          </a:xfrm>
        </p:spPr>
      </p:pic>
    </p:spTree>
    <p:extLst>
      <p:ext uri="{BB962C8B-B14F-4D97-AF65-F5344CB8AC3E}">
        <p14:creationId xmlns:p14="http://schemas.microsoft.com/office/powerpoint/2010/main" val="15554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pedestrian equivalent (</a:t>
            </a:r>
            <a:r>
              <a:rPr lang="en-GB" dirty="0" err="1" smtClean="0"/>
              <a:t>contin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Where would you walk faced with these obstacles on the pavement in a quiet street?</a:t>
            </a:r>
          </a:p>
          <a:p>
            <a:pPr marL="0" indent="0">
              <a:buNone/>
            </a:pPr>
            <a:r>
              <a:rPr lang="en-GB" dirty="0" smtClean="0"/>
              <a:t>Now:</a:t>
            </a:r>
            <a:endParaRPr lang="en-GB" dirty="0"/>
          </a:p>
          <a:p>
            <a:r>
              <a:rPr lang="en-GB" dirty="0" smtClean="0"/>
              <a:t>Imagine the parked cars are moving at 40 mph</a:t>
            </a:r>
          </a:p>
          <a:p>
            <a:r>
              <a:rPr lang="en-GB" dirty="0" smtClean="0"/>
              <a:t>Imagine the bins are parked cars</a:t>
            </a:r>
          </a:p>
          <a:p>
            <a:r>
              <a:rPr lang="en-GB" dirty="0" smtClean="0"/>
              <a:t>This is not unlike </a:t>
            </a:r>
            <a:r>
              <a:rPr lang="en-GB" dirty="0" err="1" smtClean="0"/>
              <a:t>Comiston</a:t>
            </a:r>
            <a:r>
              <a:rPr lang="en-GB" dirty="0" smtClean="0"/>
              <a:t> Road and other similar dual carriage ways in town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If there were a pavement without pedestrians, what would you do as a cyclist?</a:t>
            </a:r>
          </a:p>
        </p:txBody>
      </p:sp>
    </p:spTree>
    <p:extLst>
      <p:ext uri="{BB962C8B-B14F-4D97-AF65-F5344CB8AC3E}">
        <p14:creationId xmlns:p14="http://schemas.microsoft.com/office/powerpoint/2010/main" val="58328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Cycling </a:t>
            </a:r>
            <a:r>
              <a:rPr lang="en-US" dirty="0" smtClean="0"/>
              <a:t>Embassy </a:t>
            </a:r>
            <a:r>
              <a:rPr lang="en-US" dirty="0"/>
              <a:t>of Great Britain</a:t>
            </a:r>
            <a:br>
              <a:rPr lang="en-US" dirty="0"/>
            </a:br>
            <a:r>
              <a:rPr lang="en-US" sz="2700" dirty="0">
                <a:hlinkClick r:id="rId3"/>
              </a:rPr>
              <a:t>http://</a:t>
            </a:r>
            <a:r>
              <a:rPr lang="en-US" sz="2700" dirty="0" smtClean="0">
                <a:hlinkClick r:id="rId3"/>
              </a:rPr>
              <a:t>cycling-embassy.org.uk/wiki/cyclists-ride-pavements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Cycling </a:t>
            </a:r>
            <a:r>
              <a:rPr lang="en-US" sz="3600" dirty="0"/>
              <a:t>on pavements is a response to badly designed streets and hostile road conditions. Where roads are quiet and safe, or where high-quality cycling facilities have been provided, pavement cycling ceases. The problem can not be solved without addressing the root cause. 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78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GB" sz="3100" b="1" dirty="0" smtClean="0"/>
              <a:t>Scenario 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boy on </a:t>
            </a:r>
            <a:r>
              <a:rPr lang="en-GB" dirty="0"/>
              <a:t>Grange </a:t>
            </a:r>
            <a:r>
              <a:rPr lang="en-GB" dirty="0" smtClean="0"/>
              <a:t>Road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886200" cy="4906963"/>
          </a:xfrm>
        </p:spPr>
      </p:pic>
    </p:spTree>
    <p:extLst>
      <p:ext uri="{BB962C8B-B14F-4D97-AF65-F5344CB8AC3E}">
        <p14:creationId xmlns:p14="http://schemas.microsoft.com/office/powerpoint/2010/main" val="12906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3 (</a:t>
            </a:r>
            <a:r>
              <a:rPr lang="en-GB" dirty="0" err="1" smtClean="0"/>
              <a:t>contin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young teenage boy on his bike saw the pedestrian light turn to red as he approached. There were no pedestrians around.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He cycled on to the pavement (up the ramp), and round the left of the </a:t>
            </a:r>
            <a:r>
              <a:rPr lang="en-GB" dirty="0"/>
              <a:t>red </a:t>
            </a:r>
            <a:r>
              <a:rPr lang="en-GB" dirty="0" smtClean="0"/>
              <a:t>pedestrian light, and back onto the street!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2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GB" dirty="0" smtClean="0"/>
              <a:t>A boy </a:t>
            </a:r>
            <a:r>
              <a:rPr lang="en-GB" dirty="0"/>
              <a:t>on Grange </a:t>
            </a:r>
            <a:r>
              <a:rPr lang="en-GB" dirty="0" smtClean="0"/>
              <a:t>Road (</a:t>
            </a:r>
            <a:r>
              <a:rPr lang="en-GB" dirty="0" err="1" smtClean="0"/>
              <a:t>contin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Would you call his behaviour ‘inconsiderate’?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Is </a:t>
            </a:r>
            <a:r>
              <a:rPr lang="en-GB" dirty="0"/>
              <a:t>intervention a priority /necessary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SPOKES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700" dirty="0" smtClean="0"/>
              <a:t>The Lothian Cycling Campaign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/>
              <a:t>http://www.spokes.org.uk</a:t>
            </a:r>
            <a:r>
              <a:rPr lang="en-GB" sz="2700" dirty="0" smtClean="0"/>
              <a:t>/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Membership organisation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(approx. 1000 members)</a:t>
            </a:r>
          </a:p>
          <a:p>
            <a:r>
              <a:rPr lang="en-GB" dirty="0"/>
              <a:t>Bulletins, </a:t>
            </a:r>
            <a:r>
              <a:rPr lang="en-GB" dirty="0" smtClean="0"/>
              <a:t>website, leaflets that enable </a:t>
            </a:r>
            <a:r>
              <a:rPr lang="en-GB" dirty="0"/>
              <a:t>cyclists to </a:t>
            </a:r>
            <a:r>
              <a:rPr lang="en-GB" dirty="0" smtClean="0"/>
              <a:t>lobby</a:t>
            </a:r>
          </a:p>
          <a:p>
            <a:r>
              <a:rPr lang="en-GB" dirty="0" smtClean="0"/>
              <a:t>Planning group who comment on policy</a:t>
            </a:r>
            <a:endParaRPr lang="en-GB" dirty="0"/>
          </a:p>
          <a:p>
            <a:r>
              <a:rPr lang="en-GB" dirty="0" smtClean="0"/>
              <a:t>Stalls</a:t>
            </a:r>
            <a:r>
              <a:rPr lang="en-GB" dirty="0"/>
              <a:t>, </a:t>
            </a:r>
            <a:r>
              <a:rPr lang="en-GB" dirty="0" smtClean="0"/>
              <a:t>rides and other public events </a:t>
            </a:r>
            <a:r>
              <a:rPr lang="en-GB" dirty="0"/>
              <a:t>to promote cycling</a:t>
            </a:r>
          </a:p>
          <a:p>
            <a:r>
              <a:rPr lang="en-GB" dirty="0" smtClean="0"/>
              <a:t>Maps…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36004"/>
              </p:ext>
            </p:extLst>
          </p:nvPr>
        </p:nvGraphicFramePr>
        <p:xfrm>
          <a:off x="4442460" y="3177381"/>
          <a:ext cx="259080" cy="274320"/>
        </p:xfrm>
        <a:graphic>
          <a:graphicData uri="http://schemas.openxmlformats.org/drawingml/2006/table">
            <a:tbl>
              <a:tblPr/>
              <a:tblGrid>
                <a:gridCol w="259080"/>
              </a:tblGrid>
              <a:tr h="2516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Spo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933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b="1" dirty="0" smtClean="0"/>
              <a:t>The </a:t>
            </a:r>
            <a:r>
              <a:rPr lang="en-GB" sz="4800" b="1" dirty="0"/>
              <a:t>problem of lazy </a:t>
            </a:r>
            <a:r>
              <a:rPr lang="en-GB" sz="4800" b="1" dirty="0" smtClean="0"/>
              <a:t>students needs to be addressed</a:t>
            </a:r>
          </a:p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i="1" dirty="0" smtClean="0"/>
              <a:t>(Discuss in threes for 2 minutes)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7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‘A strategy to address inconsiderate cycling’ - Similar lessons?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lots of different types of people who cycle </a:t>
            </a:r>
          </a:p>
          <a:p>
            <a:r>
              <a:rPr lang="en-GB" dirty="0" smtClean="0"/>
              <a:t>and they </a:t>
            </a:r>
            <a:r>
              <a:rPr lang="en-GB" dirty="0"/>
              <a:t>are generally rational </a:t>
            </a:r>
            <a:r>
              <a:rPr lang="en-GB" dirty="0" smtClean="0"/>
              <a:t>human beings</a:t>
            </a:r>
          </a:p>
          <a:p>
            <a:r>
              <a:rPr lang="en-GB" dirty="0" smtClean="0"/>
              <a:t>They can be expected to react </a:t>
            </a:r>
            <a:r>
              <a:rPr lang="en-GB" dirty="0"/>
              <a:t>(at best) defensively </a:t>
            </a:r>
            <a:r>
              <a:rPr lang="en-GB" dirty="0" smtClean="0"/>
              <a:t>to something they regard as negative labelling</a:t>
            </a:r>
          </a:p>
          <a:p>
            <a:r>
              <a:rPr lang="en-GB" dirty="0" smtClean="0"/>
              <a:t>Yes, maybe some minority group of cyclists behaves ‘inconsiderately’: How do you engage these to change their behaviour without alienating other </a:t>
            </a:r>
            <a:r>
              <a:rPr lang="en-GB" smtClean="0"/>
              <a:t>well-behaved cyclists?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3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Scenario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Shared Paths – a special case?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Conflict resolution</a:t>
            </a:r>
          </a:p>
          <a:p>
            <a:pPr marL="0" indent="0">
              <a:buNone/>
            </a:pPr>
            <a:r>
              <a:rPr lang="en-US" dirty="0" smtClean="0"/>
              <a:t>…In </a:t>
            </a:r>
            <a:r>
              <a:rPr lang="en-US" dirty="0"/>
              <a:t>response to a growing problem of speeding on such routes, CTC and British Cycling have endorsed a Code of Conduct issued by charity </a:t>
            </a:r>
            <a:r>
              <a:rPr lang="en-US" dirty="0" err="1" smtClean="0"/>
              <a:t>Sustrans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code asks cyclists to give way to pedestrians, wheelchair users and horses; </a:t>
            </a:r>
            <a:r>
              <a:rPr lang="en-US" dirty="0">
                <a:solidFill>
                  <a:srgbClr val="FF0000"/>
                </a:solidFill>
              </a:rPr>
              <a:t>to not assume people can hear or see them</a:t>
            </a:r>
            <a:r>
              <a:rPr lang="en-US" dirty="0"/>
              <a:t>; and </a:t>
            </a:r>
            <a:r>
              <a:rPr lang="en-US" dirty="0">
                <a:solidFill>
                  <a:srgbClr val="FF0000"/>
                </a:solidFill>
              </a:rPr>
              <a:t>to slow down </a:t>
            </a:r>
            <a:r>
              <a:rPr lang="en-US" dirty="0"/>
              <a:t>if necessary, as well as other advice.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CTC </a:t>
            </a:r>
            <a:r>
              <a:rPr lang="en-US" dirty="0"/>
              <a:t>believes that if all users show mutual respect and consideration, they can exist in harmony and we have a series of </a:t>
            </a:r>
            <a:r>
              <a:rPr lang="en-US" dirty="0">
                <a:solidFill>
                  <a:srgbClr val="FF0000"/>
                </a:solidFill>
              </a:rPr>
              <a:t>campaigns briefings on rights of way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 smtClean="0"/>
              <a:t>Shared Paths (</a:t>
            </a:r>
            <a:r>
              <a:rPr lang="en-GB" sz="3100" dirty="0" err="1" smtClean="0"/>
              <a:t>contin</a:t>
            </a:r>
            <a:r>
              <a:rPr lang="en-GB" sz="3100" dirty="0" smtClean="0"/>
              <a:t>.)</a:t>
            </a:r>
            <a:br>
              <a:rPr lang="en-GB" sz="3100" dirty="0" smtClean="0"/>
            </a:br>
            <a:r>
              <a:rPr lang="en-GB" sz="3100" b="1" dirty="0" smtClean="0"/>
              <a:t>One blogger’s reaction to the new Code (a cyclist)</a:t>
            </a:r>
            <a:r>
              <a:rPr lang="en-GB" sz="3100" dirty="0" smtClean="0"/>
              <a:t>: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….Some </a:t>
            </a:r>
            <a:r>
              <a:rPr lang="en-US" dirty="0"/>
              <a:t>walkers want to think they have the place to themselves and spread out all over the place, some cyclists want to go quickly and don't anticipate erratic moves, </a:t>
            </a:r>
            <a:r>
              <a:rPr lang="en-US" dirty="0" smtClean="0"/>
              <a:t>…. </a:t>
            </a:r>
            <a:r>
              <a:rPr lang="en-US" dirty="0"/>
              <a:t>Most people just get on and share nicely. </a:t>
            </a:r>
            <a:r>
              <a:rPr lang="en-US" dirty="0">
                <a:solidFill>
                  <a:srgbClr val="FF0000"/>
                </a:solidFill>
              </a:rPr>
              <a:t>I reckon the tiny fraction of harm-causing incidents caused by belligerent idiots on both sides would be statistically irrelevant compared to the </a:t>
            </a:r>
            <a:r>
              <a:rPr lang="en-US" dirty="0" err="1">
                <a:solidFill>
                  <a:srgbClr val="FF0000"/>
                </a:solidFill>
              </a:rPr>
              <a:t>bajillions</a:t>
            </a:r>
            <a:r>
              <a:rPr lang="en-US" dirty="0">
                <a:solidFill>
                  <a:srgbClr val="FF0000"/>
                </a:solidFill>
              </a:rPr>
              <a:t> of bike/pedestrian interactions that go on every year.</a:t>
            </a:r>
          </a:p>
          <a:p>
            <a:pPr marL="0" indent="0">
              <a:buNone/>
            </a:pPr>
            <a:r>
              <a:rPr lang="en-US" dirty="0" smtClean="0"/>
              <a:t>….</a:t>
            </a:r>
          </a:p>
          <a:p>
            <a:pPr marL="0" indent="0">
              <a:buNone/>
            </a:pPr>
            <a:r>
              <a:rPr lang="en-US" dirty="0" smtClean="0"/>
              <a:t>Me</a:t>
            </a:r>
            <a:r>
              <a:rPr lang="en-US" dirty="0"/>
              <a:t>? I treat walkers on shared paths like I treat cars - assume they are deaf, blind and prone to veer all over without warning. </a:t>
            </a:r>
            <a:r>
              <a:rPr lang="en-US" dirty="0">
                <a:solidFill>
                  <a:srgbClr val="FF0000"/>
                </a:solidFill>
              </a:rPr>
              <a:t>No-one out for a blast wants to hurt anyone else, ending up in a pile of broken bits with a possible lawsuit on their doorstep.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paths (</a:t>
            </a:r>
            <a:r>
              <a:rPr lang="en-GB" dirty="0" err="1" smtClean="0"/>
              <a:t>contin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All users need to be addressed</a:t>
            </a:r>
          </a:p>
          <a:p>
            <a:r>
              <a:rPr lang="en-GB" dirty="0" smtClean="0"/>
              <a:t>How do you address </a:t>
            </a:r>
            <a:r>
              <a:rPr lang="en-GB" b="1" dirty="0" smtClean="0"/>
              <a:t>extreme</a:t>
            </a:r>
            <a:r>
              <a:rPr lang="en-GB" dirty="0" smtClean="0"/>
              <a:t> behaviours?</a:t>
            </a:r>
          </a:p>
          <a:p>
            <a:r>
              <a:rPr lang="en-GB" dirty="0" smtClean="0"/>
              <a:t>Which is the more vulnerable party?</a:t>
            </a:r>
          </a:p>
          <a:p>
            <a:r>
              <a:rPr lang="en-GB" dirty="0" smtClean="0"/>
              <a:t>In many cases</a:t>
            </a:r>
            <a:r>
              <a:rPr lang="en-GB" dirty="0"/>
              <a:t>,</a:t>
            </a:r>
            <a:r>
              <a:rPr lang="en-GB" dirty="0" smtClean="0"/>
              <a:t> clarifying things might help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e.g. user status (pavement/shared path?)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right of way…</a:t>
            </a:r>
          </a:p>
        </p:txBody>
      </p:sp>
    </p:spTree>
    <p:extLst>
      <p:ext uri="{BB962C8B-B14F-4D97-AF65-F5344CB8AC3E}">
        <p14:creationId xmlns:p14="http://schemas.microsoft.com/office/powerpoint/2010/main" val="2369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Scenario 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err="1" smtClean="0"/>
              <a:t>pinchpoint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4516636" cy="4953000"/>
          </a:xfrm>
        </p:spPr>
      </p:pic>
    </p:spTree>
    <p:extLst>
      <p:ext uri="{BB962C8B-B14F-4D97-AF65-F5344CB8AC3E}">
        <p14:creationId xmlns:p14="http://schemas.microsoft.com/office/powerpoint/2010/main" val="8303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2 (</a:t>
            </a:r>
            <a:r>
              <a:rPr lang="en-GB" dirty="0" err="1" smtClean="0"/>
              <a:t>contin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Imagine this scene in thick traffic in the morning peak hour</a:t>
            </a:r>
          </a:p>
          <a:p>
            <a:pPr marL="0" indent="0">
              <a:buNone/>
            </a:pPr>
            <a:r>
              <a:rPr lang="en-GB" dirty="0" smtClean="0"/>
              <a:t>Imagine no pedestrians on the pavement parallel to the island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cyclist would NOT take advantage of the ramps?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8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630</Words>
  <Application>Microsoft Office PowerPoint</Application>
  <PresentationFormat>On-screen Show (4:3)</PresentationFormat>
  <Paragraphs>77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‘A strategy to address inconsiderate  cycling’  A cyclist’s perspective Jan 2013</vt:lpstr>
      <vt:lpstr>SPOKES The Lothian Cycling Campaign http://www.spokes.org.uk/</vt:lpstr>
      <vt:lpstr>PowerPoint Presentation</vt:lpstr>
      <vt:lpstr>‘A strategy to address inconsiderate cycling’ - Similar lessons?</vt:lpstr>
      <vt:lpstr>Scenario 1 Shared Paths – a special case?</vt:lpstr>
      <vt:lpstr>Shared Paths (contin.) One blogger’s reaction to the new Code (a cyclist):</vt:lpstr>
      <vt:lpstr>Shared paths (contin.)</vt:lpstr>
      <vt:lpstr>Scenario 2 A pinchpoint</vt:lpstr>
      <vt:lpstr>Scenario 2 (contin.)</vt:lpstr>
      <vt:lpstr>The pedestrian’s equivalent: obstructed pavements</vt:lpstr>
      <vt:lpstr>The pedestrian equivalent (contin.)</vt:lpstr>
      <vt:lpstr>Cycling Embassy of Great Britain http://cycling-embassy.org.uk/wiki/cyclists-ride-pavements </vt:lpstr>
      <vt:lpstr>Scenario 3 A boy on Grange Road</vt:lpstr>
      <vt:lpstr>Scenario 3 (contin.)</vt:lpstr>
      <vt:lpstr>A boy on Grange Road (contin.)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‘Inconsiderate  Cycling’  A cyclist perspective 15th Jan 2013</dc:title>
  <dc:creator/>
  <cp:lastModifiedBy>Family</cp:lastModifiedBy>
  <cp:revision>28</cp:revision>
  <dcterms:created xsi:type="dcterms:W3CDTF">2006-08-16T00:00:00Z</dcterms:created>
  <dcterms:modified xsi:type="dcterms:W3CDTF">2013-11-26T20:29:17Z</dcterms:modified>
</cp:coreProperties>
</file>