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77" r:id="rId17"/>
    <p:sldId id="279" r:id="rId18"/>
    <p:sldId id="283" r:id="rId19"/>
    <p:sldId id="273" r:id="rId20"/>
    <p:sldId id="272" r:id="rId21"/>
    <p:sldId id="274" r:id="rId22"/>
    <p:sldId id="275" r:id="rId23"/>
    <p:sldId id="276" r:id="rId24"/>
    <p:sldId id="284" r:id="rId25"/>
    <p:sldId id="278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083-BF88-4CFD-95EC-30F9FA2286D3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0FAF-CAA9-448C-8973-8E31AEDA7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36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083-BF88-4CFD-95EC-30F9FA2286D3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0FAF-CAA9-448C-8973-8E31AEDA7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37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083-BF88-4CFD-95EC-30F9FA2286D3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0FAF-CAA9-448C-8973-8E31AEDA7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96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083-BF88-4CFD-95EC-30F9FA2286D3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0FAF-CAA9-448C-8973-8E31AEDA7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04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083-BF88-4CFD-95EC-30F9FA2286D3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0FAF-CAA9-448C-8973-8E31AEDA7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083-BF88-4CFD-95EC-30F9FA2286D3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0FAF-CAA9-448C-8973-8E31AEDA7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45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083-BF88-4CFD-95EC-30F9FA2286D3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0FAF-CAA9-448C-8973-8E31AEDA7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09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083-BF88-4CFD-95EC-30F9FA2286D3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0FAF-CAA9-448C-8973-8E31AEDA7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2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083-BF88-4CFD-95EC-30F9FA2286D3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0FAF-CAA9-448C-8973-8E31AEDA7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1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083-BF88-4CFD-95EC-30F9FA2286D3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0FAF-CAA9-448C-8973-8E31AEDA7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2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A083-BF88-4CFD-95EC-30F9FA2286D3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0FAF-CAA9-448C-8973-8E31AEDA7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9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CA083-BF88-4CFD-95EC-30F9FA2286D3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0FAF-CAA9-448C-8973-8E31AEDA7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87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27" y="426172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i="1" dirty="0" smtClean="0">
                <a:solidFill>
                  <a:srgbClr val="002060"/>
                </a:solidFill>
              </a:rPr>
              <a:t>The UN Climate </a:t>
            </a:r>
            <a:r>
              <a:rPr lang="en-GB" sz="4400" i="1" dirty="0">
                <a:solidFill>
                  <a:srgbClr val="002060"/>
                </a:solidFill>
              </a:rPr>
              <a:t>T</a:t>
            </a:r>
            <a:r>
              <a:rPr lang="en-GB" sz="4400" i="1" dirty="0" smtClean="0">
                <a:solidFill>
                  <a:srgbClr val="002060"/>
                </a:solidFill>
              </a:rPr>
              <a:t>alks in Paris</a:t>
            </a:r>
            <a:endParaRPr lang="en-GB" sz="4400" i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6171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b="1" i="1" dirty="0" smtClean="0">
                <a:solidFill>
                  <a:srgbClr val="002060"/>
                </a:solidFill>
              </a:rPr>
              <a:t>Scotland’s response and what you can do</a:t>
            </a:r>
          </a:p>
          <a:p>
            <a:r>
              <a:rPr lang="en-GB" sz="2800" i="1" dirty="0" smtClean="0">
                <a:solidFill>
                  <a:srgbClr val="002060"/>
                </a:solidFill>
              </a:rPr>
              <a:t>Tom Ballantine Stop Climate Chaos Scotland</a:t>
            </a:r>
            <a:endParaRPr lang="en-GB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3782" y="1028700"/>
            <a:ext cx="7980218" cy="582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GB" sz="2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Scotland responding- at home?</a:t>
            </a:r>
            <a:endParaRPr lang="en-GB" sz="2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400" b="1" i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Change (Scotland Act) 2009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Passed unanimously.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targets-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2020/2050-Percentages-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42%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reduction on emissions from a baseline of 1990 levels by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2050.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targets- tonnages-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emissions to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fixed lowering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amounts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year.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922" y="1073426"/>
            <a:ext cx="8478078" cy="5657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  <a:spcAft>
                <a:spcPts val="1650"/>
              </a:spcAft>
            </a:pPr>
            <a:r>
              <a:rPr lang="en-GB" sz="2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Are we hitting our targets?</a:t>
            </a:r>
          </a:p>
          <a:p>
            <a:pPr marL="342900" indent="-342900">
              <a:lnSpc>
                <a:spcPts val="2160"/>
              </a:lnSpc>
              <a:spcAft>
                <a:spcPts val="1650"/>
              </a:spcAft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indent="-342900">
              <a:lnSpc>
                <a:spcPts val="2160"/>
              </a:lnSpc>
              <a:spcAft>
                <a:spcPts val="165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Look like hitting 2020 Target (Percentage)</a:t>
            </a:r>
          </a:p>
          <a:p>
            <a:pPr>
              <a:lnSpc>
                <a:spcPts val="2160"/>
              </a:lnSpc>
              <a:spcAft>
                <a:spcPts val="1650"/>
              </a:spcAft>
            </a:pPr>
            <a:r>
              <a:rPr lang="en-GB" sz="2400" b="1" dirty="0" smtClean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34</a:t>
            </a:r>
            <a:r>
              <a:rPr lang="en-GB" sz="2400" b="1" dirty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%</a:t>
            </a:r>
            <a:r>
              <a:rPr lang="en-GB" sz="2400" dirty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reduction on emissions </a:t>
            </a:r>
            <a:r>
              <a:rPr lang="en-GB" sz="2400" dirty="0" smtClean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from </a:t>
            </a:r>
            <a:r>
              <a:rPr lang="en-GB" sz="2400" dirty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1990 </a:t>
            </a:r>
            <a:r>
              <a:rPr lang="en-GB" sz="2400" dirty="0" smtClean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levels(without adjustment for European Emissions Trading Scheme)</a:t>
            </a:r>
          </a:p>
          <a:p>
            <a:pPr>
              <a:lnSpc>
                <a:spcPts val="2160"/>
              </a:lnSpc>
              <a:spcAft>
                <a:spcPts val="1650"/>
              </a:spcAft>
            </a:pPr>
            <a:r>
              <a:rPr lang="en-GB" sz="2400" b="1" dirty="0" smtClean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50</a:t>
            </a:r>
            <a:r>
              <a:rPr lang="en-GB" sz="2400" b="1" dirty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%</a:t>
            </a:r>
            <a:r>
              <a:rPr lang="en-GB" sz="2400" dirty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of </a:t>
            </a:r>
            <a:r>
              <a:rPr lang="en-GB" sz="2400" dirty="0" smtClean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electricity from renewables.</a:t>
            </a:r>
          </a:p>
          <a:p>
            <a:pPr marL="342900" indent="-342900">
              <a:lnSpc>
                <a:spcPts val="2160"/>
              </a:lnSpc>
              <a:spcAft>
                <a:spcPts val="165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Missed Annual Targets (Tonnage) </a:t>
            </a:r>
            <a:endParaRPr lang="en-GB" sz="2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lnSpc>
                <a:spcPts val="2160"/>
              </a:lnSpc>
              <a:spcAft>
                <a:spcPts val="1650"/>
              </a:spcAft>
            </a:pPr>
            <a:r>
              <a:rPr lang="en-GB" sz="2400" dirty="0" smtClean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 lot more needs to be done</a:t>
            </a:r>
          </a:p>
          <a:p>
            <a:pPr>
              <a:lnSpc>
                <a:spcPts val="2160"/>
              </a:lnSpc>
              <a:spcAft>
                <a:spcPts val="1650"/>
              </a:spcAft>
            </a:pPr>
            <a:r>
              <a:rPr lang="en-GB" sz="2400" dirty="0" smtClean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Big </a:t>
            </a:r>
            <a:r>
              <a:rPr lang="en-GB" sz="2400" dirty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infrastructure decisions being </a:t>
            </a:r>
            <a:r>
              <a:rPr lang="en-GB" sz="2400" dirty="0" smtClean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made.</a:t>
            </a:r>
          </a:p>
          <a:p>
            <a:pPr marL="342900" indent="-342900">
              <a:lnSpc>
                <a:spcPts val="2160"/>
              </a:lnSpc>
              <a:spcAft>
                <a:spcPts val="165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11111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indent="-342900">
              <a:lnSpc>
                <a:spcPts val="2160"/>
              </a:lnSpc>
              <a:spcAft>
                <a:spcPts val="165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indent="-342900">
              <a:lnSpc>
                <a:spcPts val="2160"/>
              </a:lnSpc>
              <a:spcAft>
                <a:spcPts val="1650"/>
              </a:spcAft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ub.jpg (250×1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55" y="476208"/>
            <a:ext cx="7201189" cy="478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st-countries-co2-per-capita.png (922×62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82" y="154779"/>
            <a:ext cx="9372889" cy="635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8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791" y="1174173"/>
            <a:ext cx="9289473" cy="644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Scotland responding- abroad</a:t>
            </a:r>
            <a:r>
              <a:rPr lang="en-GB" sz="2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prosperous,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carbon future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Climate Justice </a:t>
            </a:r>
            <a:endParaRPr lang="en-GB" sz="24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least responsible for climate change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paying,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will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pay,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highest price. </a:t>
            </a: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 party support for climate justice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Scottish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Justice Fund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481" y="592282"/>
            <a:ext cx="11135591" cy="6305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I do?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en-GB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onsume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and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 use and recycle more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energy efficient in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home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fly less, more walk and cycle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seasonal food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upport-</a:t>
            </a: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policies, at home and abroad, that will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</a:p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Change happen. </a:t>
            </a:r>
          </a:p>
          <a:p>
            <a:endParaRPr lang="en-GB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 smtClean="0"/>
              <a:t>-     </a:t>
            </a:r>
            <a:r>
              <a:rPr lang="en-GB" sz="2400" dirty="0" smtClean="0"/>
              <a:t>Support- Rally </a:t>
            </a:r>
            <a:r>
              <a:rPr lang="en-GB" sz="2400" dirty="0" smtClean="0">
                <a:solidFill>
                  <a:srgbClr val="002060"/>
                </a:solidFill>
              </a:rPr>
              <a:t>28</a:t>
            </a:r>
            <a:r>
              <a:rPr lang="en-GB" sz="2400" baseline="30000" dirty="0" smtClean="0">
                <a:solidFill>
                  <a:srgbClr val="002060"/>
                </a:solidFill>
              </a:rPr>
              <a:t>th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November </a:t>
            </a:r>
            <a:r>
              <a:rPr lang="en-GB" sz="2400" dirty="0" smtClean="0">
                <a:solidFill>
                  <a:srgbClr val="002060"/>
                </a:solidFill>
              </a:rPr>
              <a:t>Edinburgh-</a:t>
            </a:r>
            <a:r>
              <a:rPr lang="en-GB" sz="2400" dirty="0" smtClean="0"/>
              <a:t> </a:t>
            </a:r>
            <a:r>
              <a:rPr lang="en-GB" sz="2400" b="1" i="1" dirty="0" smtClean="0">
                <a:solidFill>
                  <a:srgbClr val="002060"/>
                </a:solidFill>
              </a:rPr>
              <a:t>Scotland’s Climate March </a:t>
            </a:r>
            <a:r>
              <a:rPr lang="en-GB" sz="2400" dirty="0" smtClean="0"/>
              <a:t>12 noon the Meadows.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4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theloveof-Identifier-RGB_5F00_300.jpg (1459×13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56" y="103909"/>
            <a:ext cx="7381009" cy="66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i="1" dirty="0" smtClean="0">
                <a:solidFill>
                  <a:srgbClr val="002060"/>
                </a:solidFill>
              </a:rPr>
              <a:t>The Agreement</a:t>
            </a:r>
            <a:br>
              <a:rPr lang="en-GB" sz="3200" b="1" i="1" dirty="0" smtClean="0">
                <a:solidFill>
                  <a:srgbClr val="002060"/>
                </a:solidFill>
              </a:rPr>
            </a:br>
            <a:r>
              <a:rPr lang="en-GB" sz="3200" b="1" i="1" dirty="0" smtClean="0">
                <a:solidFill>
                  <a:srgbClr val="002060"/>
                </a:solidFill>
              </a:rPr>
              <a:t> SNP/Labour/Conservatives/Liberal Democrats/Greens</a:t>
            </a:r>
            <a:endParaRPr lang="en-GB" sz="3200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i="1" dirty="0" smtClean="0"/>
          </a:p>
          <a:p>
            <a:r>
              <a:rPr lang="en-GB" i="1" dirty="0" smtClean="0"/>
              <a:t>‘We commit to making each of our party manifestos for the 2016 Holyrood election consistent with delivering the ambitions of Scotland’s Climate Change Act’</a:t>
            </a:r>
          </a:p>
          <a:p>
            <a:endParaRPr lang="en-GB" dirty="0" smtClean="0"/>
          </a:p>
          <a:p>
            <a:r>
              <a:rPr lang="en-GB" dirty="0" smtClean="0"/>
              <a:t>Electricity generation, transport, energy efficiency(renewable heat), food sector, climate justice fund.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i="1" dirty="0" smtClean="0">
                <a:solidFill>
                  <a:srgbClr val="002060"/>
                </a:solidFill>
              </a:rPr>
              <a:t>Stop Climate Chaos Scotland Manifesto for 2016</a:t>
            </a:r>
            <a:endParaRPr lang="en-GB" sz="3600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i="1" dirty="0" smtClean="0"/>
              <a:t>Make </a:t>
            </a:r>
            <a:r>
              <a:rPr lang="en-GB" sz="2400" b="1" i="1" dirty="0" smtClean="0"/>
              <a:t>energy efficiency </a:t>
            </a:r>
            <a:r>
              <a:rPr lang="en-GB" sz="2400" i="1" dirty="0" smtClean="0"/>
              <a:t>of Scotland’s homes a National Infrastructure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i="1" dirty="0" smtClean="0"/>
              <a:t>Commit to and deliver a </a:t>
            </a:r>
            <a:r>
              <a:rPr lang="en-GB" sz="2400" b="1" i="1" dirty="0" smtClean="0"/>
              <a:t>Warm Homes Act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i="1" dirty="0" smtClean="0"/>
              <a:t>Build the foundations for a Low carbon Scotland through </a:t>
            </a:r>
            <a:r>
              <a:rPr lang="en-GB" sz="2400" b="1" i="1" dirty="0" smtClean="0"/>
              <a:t>capital investment decisions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i="1" dirty="0" smtClean="0"/>
              <a:t>A meaningful </a:t>
            </a:r>
            <a:r>
              <a:rPr lang="en-GB" sz="2400" b="1" i="1" dirty="0" smtClean="0"/>
              <a:t>shift from private car to public transport and active travel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i="1" dirty="0" smtClean="0"/>
              <a:t>Use new </a:t>
            </a:r>
            <a:r>
              <a:rPr lang="en-GB" sz="2400" b="1" i="1" dirty="0" smtClean="0"/>
              <a:t>Air Passenger Duty </a:t>
            </a:r>
            <a:r>
              <a:rPr lang="en-GB" sz="2400" i="1" dirty="0" smtClean="0"/>
              <a:t>to cut climate emissions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i="1" dirty="0" smtClean="0"/>
              <a:t>Reinforce Scotland’s support for </a:t>
            </a:r>
            <a:r>
              <a:rPr lang="en-GB" sz="2400" b="1" i="1" dirty="0" smtClean="0"/>
              <a:t>climate justice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i="1" dirty="0" smtClean="0"/>
              <a:t>Commit to ambitious </a:t>
            </a:r>
            <a:r>
              <a:rPr lang="en-GB" sz="2400" b="1" i="1" dirty="0" smtClean="0"/>
              <a:t>Land Use Strategy Action Plan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6403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27" y="1330035"/>
            <a:ext cx="115443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 to the big picture- Is Paris </a:t>
            </a:r>
            <a:r>
              <a:rPr lang="en-GB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last chance</a:t>
            </a:r>
            <a:r>
              <a:rPr lang="en-GB" sz="32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UN process is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perfect- but: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4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moment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key step on the way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 Agree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binding ambitious targets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4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plan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policy to meet those targets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4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elivery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p-climate-chaos-scotland-logo-360x360.jpg (360×36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38" y="1045008"/>
            <a:ext cx="4545300" cy="454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1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481" y="878761"/>
            <a:ext cx="94938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i="1" dirty="0" smtClean="0">
                <a:solidFill>
                  <a:srgbClr val="002060"/>
                </a:solidFill>
              </a:rPr>
              <a:t>The critical question</a:t>
            </a:r>
          </a:p>
          <a:p>
            <a:pPr algn="just"/>
            <a:endParaRPr lang="en-GB" sz="3200" i="1" dirty="0"/>
          </a:p>
          <a:p>
            <a:pPr algn="just"/>
            <a:r>
              <a:rPr lang="en-GB" sz="3200" i="1" dirty="0" smtClean="0"/>
              <a:t>In </a:t>
            </a:r>
            <a:r>
              <a:rPr lang="en-GB" sz="3200" i="1" dirty="0"/>
              <a:t>the light of climate science </a:t>
            </a:r>
            <a:r>
              <a:rPr lang="en-GB" sz="3200" i="1" dirty="0" smtClean="0"/>
              <a:t>the </a:t>
            </a:r>
            <a:r>
              <a:rPr lang="en-GB" sz="3200" i="1" dirty="0"/>
              <a:t>question </a:t>
            </a:r>
            <a:r>
              <a:rPr lang="en-GB" sz="3200" i="1" dirty="0" smtClean="0"/>
              <a:t>is</a:t>
            </a:r>
          </a:p>
          <a:p>
            <a:pPr algn="just"/>
            <a:endParaRPr lang="en-GB" sz="3200" i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i="1" dirty="0" smtClean="0"/>
              <a:t> </a:t>
            </a:r>
            <a:r>
              <a:rPr lang="en-GB" sz="3200" i="1" dirty="0"/>
              <a:t>N</a:t>
            </a:r>
            <a:r>
              <a:rPr lang="en-GB" sz="3200" i="1" dirty="0" smtClean="0"/>
              <a:t>ot </a:t>
            </a:r>
            <a:r>
              <a:rPr lang="en-GB" sz="3200" i="1" dirty="0"/>
              <a:t>will things change</a:t>
            </a:r>
            <a:r>
              <a:rPr lang="en-GB" sz="3200" i="1" dirty="0" smtClean="0"/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200" i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i="1" dirty="0" smtClean="0"/>
              <a:t> </a:t>
            </a:r>
            <a:r>
              <a:rPr lang="en-GB" sz="3200" i="1" dirty="0">
                <a:solidFill>
                  <a:srgbClr val="C00000"/>
                </a:solidFill>
              </a:rPr>
              <a:t>The critical question is will things change fast enough?</a:t>
            </a:r>
          </a:p>
        </p:txBody>
      </p:sp>
    </p:spTree>
    <p:extLst>
      <p:ext uri="{BB962C8B-B14F-4D97-AF65-F5344CB8AC3E}">
        <p14:creationId xmlns:p14="http://schemas.microsoft.com/office/powerpoint/2010/main" val="25200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460" y="510834"/>
            <a:ext cx="6096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where are we now </a:t>
            </a:r>
            <a:r>
              <a:rPr lang="en-GB" sz="2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November 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Paris in </a:t>
            </a:r>
            <a:r>
              <a:rPr lang="en-GB" sz="2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December?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93" y="1487917"/>
            <a:ext cx="9474708" cy="384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fault 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lines-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versus developing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nations- Converge and contract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levels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binding/non-binding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646177"/>
            <a:ext cx="114726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2800" b="1" i="1" dirty="0" smtClean="0">
                <a:solidFill>
                  <a:srgbClr val="002060"/>
                </a:solidFill>
              </a:rPr>
              <a:t>What is on the table in advance of Paris?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800" dirty="0"/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400" b="1" dirty="0" smtClean="0">
                <a:solidFill>
                  <a:srgbClr val="002060"/>
                </a:solidFill>
              </a:rPr>
              <a:t>Intended </a:t>
            </a:r>
            <a:r>
              <a:rPr lang="en-GB" sz="2400" b="1" dirty="0">
                <a:solidFill>
                  <a:srgbClr val="002060"/>
                </a:solidFill>
              </a:rPr>
              <a:t>Nationally Determined Contributions (INDCs</a:t>
            </a:r>
            <a:r>
              <a:rPr lang="en-GB" sz="2400" dirty="0" smtClean="0">
                <a:solidFill>
                  <a:srgbClr val="002060"/>
                </a:solidFill>
              </a:rPr>
              <a:t>)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 a global </a:t>
            </a:r>
            <a:r>
              <a:rPr lang="en-GB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warming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 the 2°C limit (2.7°C</a:t>
            </a:r>
            <a:r>
              <a:rPr lang="en-GB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endParaRPr lang="en-GB" sz="24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2400" b="1" i="1" dirty="0" smtClean="0"/>
              <a:t> </a:t>
            </a:r>
            <a:r>
              <a:rPr lang="en-GB" sz="2400" dirty="0"/>
              <a:t>If INDCs for 2025 and 2030 are not ambitious enough</a:t>
            </a:r>
            <a:r>
              <a:rPr lang="en-GB" sz="2400" b="1" dirty="0"/>
              <a:t>, will it be possible to catch up later</a:t>
            </a:r>
            <a:r>
              <a:rPr lang="en-GB" sz="2400" b="1" dirty="0" smtClean="0"/>
              <a:t>?</a:t>
            </a:r>
          </a:p>
          <a:p>
            <a:pPr lvl="0"/>
            <a:r>
              <a:rPr lang="en-GB" sz="2400" b="1" dirty="0"/>
              <a:t> </a:t>
            </a:r>
          </a:p>
          <a:p>
            <a:pPr lvl="0"/>
            <a:r>
              <a:rPr lang="en-GB" sz="2400" dirty="0" smtClean="0"/>
              <a:t>The weaker it is the more difficult it becomes to catch up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en-GB" sz="2400" b="1" dirty="0"/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2400" b="1" dirty="0" smtClean="0">
                <a:solidFill>
                  <a:srgbClr val="002060"/>
                </a:solidFill>
              </a:rPr>
              <a:t>Draft </a:t>
            </a:r>
            <a:r>
              <a:rPr lang="en-GB" sz="2400" b="1" dirty="0" smtClean="0">
                <a:solidFill>
                  <a:srgbClr val="002060"/>
                </a:solidFill>
              </a:rPr>
              <a:t>text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pPr lvl="0"/>
            <a:r>
              <a:rPr lang="en-GB" sz="2400" b="1" dirty="0" smtClean="0"/>
              <a:t> </a:t>
            </a:r>
            <a:r>
              <a:rPr lang="en-GB" sz="2400" dirty="0" smtClean="0"/>
              <a:t>55 pages and 1,490 brackets.</a:t>
            </a:r>
            <a:endParaRPr lang="en-GB" sz="2400" dirty="0"/>
          </a:p>
          <a:p>
            <a:pPr marL="342900" indent="-342900">
              <a:buFont typeface="Calibri" panose="020F0502020204030204" pitchFamily="34" charset="0"/>
              <a:buChar char="-"/>
            </a:pPr>
            <a:endParaRPr lang="en-GB" sz="1600" dirty="0"/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736" y="1443355"/>
            <a:ext cx="6096000" cy="5822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we hope for? What can we aim for</a:t>
            </a:r>
            <a:r>
              <a:rPr lang="en-GB" sz="28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Binding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eview process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Stronger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endParaRPr lang="en-GB" sz="2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could all fall apart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3" y="926235"/>
            <a:ext cx="10515600" cy="1325563"/>
          </a:xfrm>
        </p:spPr>
        <p:txBody>
          <a:bodyPr>
            <a:normAutofit fontScale="90000"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</a:pPr>
            <a: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an issue for someone else, somewhere else, sometime else. </a:t>
            </a:r>
            <a:endParaRPr lang="en-GB" i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 for everyone, here and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</a:p>
          <a:p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GB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November march –</a:t>
            </a:r>
            <a:r>
              <a:rPr lang="en-GB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Scotland’s Climate March </a:t>
            </a: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12 noon Meadows</a:t>
            </a:r>
          </a:p>
          <a:p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12 December Paris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3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6" y="862445"/>
            <a:ext cx="8728364" cy="5434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an alternative, </a:t>
            </a:r>
            <a:r>
              <a:rPr lang="en-GB" sz="2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future if 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act </a:t>
            </a:r>
            <a:r>
              <a:rPr lang="en-GB" sz="2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benefits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health, happiness and 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prosperity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fairness-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world’s poorest people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hit hardest. They deserve our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500"/>
              </a:spcBef>
              <a:spcAft>
                <a:spcPts val="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viable planet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our children and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generations-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deserve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action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spcBef>
                <a:spcPts val="50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Bef>
                <a:spcPts val="50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1189" y="2237125"/>
            <a:ext cx="8523039" cy="1248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‘Act as if what you do makes a difference. It does</a:t>
            </a:r>
            <a:r>
              <a:rPr lang="en-GB" sz="3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 James</a:t>
            </a:r>
            <a:endParaRPr lang="en-GB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555" y="1381990"/>
            <a:ext cx="12084626" cy="4603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Paris </a:t>
            </a:r>
            <a:r>
              <a:rPr lang="en-GB" sz="2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Talks- Background- A Quick Sketch</a:t>
            </a:r>
            <a:endParaRPr lang="en-GB" sz="2400" b="1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has talked about climate change- since late 19</a:t>
            </a:r>
            <a:r>
              <a:rPr lang="en-GB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century</a:t>
            </a:r>
          </a:p>
          <a:p>
            <a:pPr algn="just">
              <a:lnSpc>
                <a:spcPct val="107000"/>
              </a:lnSpc>
            </a:pP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GB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1992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United Nations Framework Convention on Climate Change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(UNFCCC)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1988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GB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Intergovernmental Panel on Climate Change</a:t>
            </a:r>
            <a:r>
              <a:rPr lang="en-GB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IPCC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set up by United Nations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68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IPCC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not carry out its own original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endParaRPr lang="en-GB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68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68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not monitor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climate or related 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phenomena </a:t>
            </a:r>
            <a:endParaRPr lang="en-GB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68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68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bases its assessments on the published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literature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 </a:t>
            </a:r>
            <a:endParaRPr lang="en-GB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773" y="363681"/>
            <a:ext cx="11835245" cy="54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sz="2400" b="1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Assessment Reports- </a:t>
            </a:r>
            <a:r>
              <a:rPr lang="en-GB" sz="24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1990/1995/2001/2007/2014.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400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2014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IPCC Fifth Assessment Synthesis Report</a:t>
            </a: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message: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‘Warming of the climate system is unequivocal’ 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n-GB" sz="24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‘It is extremely likely(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means by their definitions 95 to 100% certain)</a:t>
            </a:r>
            <a:r>
              <a:rPr lang="en-GB" sz="24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human influence has been the dominant cause of the observed warming since the mid-20</a:t>
            </a:r>
            <a:r>
              <a:rPr lang="en-GB" sz="2400" i="1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century’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n-GB" sz="24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‘Each of the last 3 decades have been successively warmer at the Earth’s surface than any preceding decade since 1850’.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036" y="475478"/>
            <a:ext cx="10442864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the temperature rise below 2 (or should it be </a:t>
            </a:r>
            <a:r>
              <a:rPr lang="en-GB" sz="2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1.5?) 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2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egrees centigrade</a:t>
            </a:r>
            <a:endParaRPr lang="en-GB" sz="2400" b="1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GB" sz="2400" b="1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do now the </a:t>
            </a:r>
            <a:r>
              <a:rPr lang="en-GB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the temperature increase,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GB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the impact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do now the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temperature,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more severe the impacts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greater the likelihood of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irreversible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unanticipated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change.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GB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/>
              <a:t>‘The Tipping Point</a:t>
            </a:r>
            <a:r>
              <a:rPr lang="en-GB" sz="2400" dirty="0" smtClean="0"/>
              <a:t>’- At </a:t>
            </a:r>
            <a:r>
              <a:rPr lang="en-GB" sz="2400" dirty="0"/>
              <a:t>a certain point </a:t>
            </a:r>
            <a:r>
              <a:rPr lang="en-GB" sz="2400" dirty="0" smtClean="0"/>
              <a:t>the </a:t>
            </a:r>
            <a:r>
              <a:rPr lang="en-GB" sz="2400" dirty="0"/>
              <a:t>changes produced by the warming would produce more warming leading to more negative changes taking us on a downward </a:t>
            </a:r>
            <a:r>
              <a:rPr lang="en-GB" sz="2400" dirty="0" smtClean="0"/>
              <a:t>spiral.</a:t>
            </a:r>
            <a:endParaRPr lang="en-GB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30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5246"/>
            <a:ext cx="11388436" cy="2792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b="1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1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it matters?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impacts getting clearer.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lang="en-GB" sz="2400" dirty="0" smtClean="0"/>
              <a:t>Big </a:t>
            </a:r>
            <a:r>
              <a:rPr lang="en-GB" sz="2400" dirty="0"/>
              <a:t>impacts in the next 20 to 30 years</a:t>
            </a:r>
            <a:r>
              <a:rPr lang="en-GB" sz="2400" dirty="0" smtClean="0"/>
              <a:t>.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Without action:</a:t>
            </a:r>
          </a:p>
          <a:p>
            <a:pPr marL="0" lvl="3" algn="just">
              <a:lnSpc>
                <a:spcPct val="107000"/>
              </a:lnSpc>
            </a:pPr>
            <a:endParaRPr lang="en-GB" sz="1400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13264"/>
            <a:ext cx="11388436" cy="426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weather 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events-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frequency, intensity, duration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Coastal flooding and 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displaced people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land loss-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2100, hundreds of millions of people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affected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en-GB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Reducing yields of major crops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like wheat, rice, and maize by up to 2% per decade for the rest of the century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xtinction risk for animal species-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</a:t>
            </a: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 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populations-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of severe harm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insecurity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ncreased risks of violent conflicts due to amplified poverty and economic shocks.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94018" y="1506682"/>
            <a:ext cx="3501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348458">
            <a:off x="1842655" y="1383313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 smtClean="0"/>
          </a:p>
          <a:p>
            <a:r>
              <a:rPr lang="en-GB" sz="24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IPCC 5th Assessment Report </a:t>
            </a:r>
          </a:p>
          <a:p>
            <a:endParaRPr lang="en-GB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252525"/>
                </a:solidFill>
              </a:rPr>
              <a:t>The </a:t>
            </a:r>
            <a:r>
              <a:rPr lang="en-GB" sz="2400" dirty="0">
                <a:solidFill>
                  <a:srgbClr val="252525"/>
                </a:solidFill>
              </a:rPr>
              <a:t>precise levels of climate change sufficient to trigger a tipping </a:t>
            </a:r>
            <a:r>
              <a:rPr lang="en-GB" sz="2400" dirty="0" smtClean="0">
                <a:solidFill>
                  <a:srgbClr val="252525"/>
                </a:solidFill>
              </a:rPr>
              <a:t>point</a:t>
            </a:r>
            <a:r>
              <a:rPr lang="en-GB" sz="2400" dirty="0">
                <a:solidFill>
                  <a:srgbClr val="252525"/>
                </a:solidFill>
              </a:rPr>
              <a:t>-</a:t>
            </a:r>
            <a:r>
              <a:rPr lang="en-GB" sz="2400" dirty="0" smtClean="0">
                <a:solidFill>
                  <a:srgbClr val="252525"/>
                </a:solidFill>
              </a:rPr>
              <a:t> </a:t>
            </a:r>
            <a:r>
              <a:rPr lang="en-GB" sz="2400" dirty="0">
                <a:solidFill>
                  <a:srgbClr val="252525"/>
                </a:solidFill>
              </a:rPr>
              <a:t>a threshold for abrupt and irreversible </a:t>
            </a:r>
            <a:r>
              <a:rPr lang="en-GB" sz="2400" dirty="0" smtClean="0">
                <a:solidFill>
                  <a:srgbClr val="252525"/>
                </a:solidFill>
              </a:rPr>
              <a:t>change- </a:t>
            </a:r>
            <a:r>
              <a:rPr lang="en-GB" sz="2400" dirty="0">
                <a:solidFill>
                  <a:srgbClr val="252525"/>
                </a:solidFill>
              </a:rPr>
              <a:t>remain </a:t>
            </a:r>
            <a:r>
              <a:rPr lang="en-GB" sz="2400" dirty="0" smtClean="0">
                <a:solidFill>
                  <a:srgbClr val="252525"/>
                </a:solidFill>
              </a:rPr>
              <a:t>uncertain</a:t>
            </a:r>
            <a:r>
              <a:rPr lang="en-GB" sz="2400" dirty="0">
                <a:solidFill>
                  <a:srgbClr val="252525"/>
                </a:solidFill>
              </a:rPr>
              <a:t>.</a:t>
            </a:r>
            <a:r>
              <a:rPr lang="en-GB" sz="2400" dirty="0" smtClean="0">
                <a:solidFill>
                  <a:srgbClr val="252525"/>
                </a:solidFill>
              </a:rPr>
              <a:t> </a:t>
            </a:r>
            <a:r>
              <a:rPr lang="en-GB" sz="2400" dirty="0">
                <a:solidFill>
                  <a:srgbClr val="252525"/>
                </a:solidFill>
              </a:rPr>
              <a:t>T</a:t>
            </a:r>
            <a:r>
              <a:rPr lang="en-GB" sz="2400" dirty="0" smtClean="0">
                <a:solidFill>
                  <a:srgbClr val="252525"/>
                </a:solidFill>
              </a:rPr>
              <a:t>he risks </a:t>
            </a:r>
            <a:r>
              <a:rPr lang="en-GB" sz="2400" dirty="0">
                <a:solidFill>
                  <a:srgbClr val="252525"/>
                </a:solidFill>
              </a:rPr>
              <a:t>associated with crossing multiple tipping points </a:t>
            </a:r>
            <a:r>
              <a:rPr lang="en-GB" sz="2400" dirty="0" smtClean="0">
                <a:solidFill>
                  <a:srgbClr val="252525"/>
                </a:solidFill>
              </a:rPr>
              <a:t>increase </a:t>
            </a:r>
            <a:r>
              <a:rPr lang="en-GB" sz="2400" dirty="0">
                <a:solidFill>
                  <a:srgbClr val="252525"/>
                </a:solidFill>
              </a:rPr>
              <a:t>with rising temperature</a:t>
            </a:r>
            <a:r>
              <a:rPr lang="en-GB" sz="2400" dirty="0" smtClean="0">
                <a:solidFill>
                  <a:srgbClr val="252525"/>
                </a:solidFill>
              </a:rPr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986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-wine-spill.jpg (2496×166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165482"/>
            <a:ext cx="10038778" cy="669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0033401.jpg (525×62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90" y="1161304"/>
            <a:ext cx="7980219" cy="52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1006</Words>
  <Application>Microsoft Office PowerPoint</Application>
  <PresentationFormat>Widescreen</PresentationFormat>
  <Paragraphs>199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The UN Climate Talks in Paris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Agreement  SNP/Labour/Conservatives/Liberal Democrats/Greens</vt:lpstr>
      <vt:lpstr>Stop Climate Chaos Scotland Manifesto for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 Climate Talks in Paris</dc:title>
  <dc:creator>User</dc:creator>
  <cp:lastModifiedBy>User</cp:lastModifiedBy>
  <cp:revision>24</cp:revision>
  <dcterms:created xsi:type="dcterms:W3CDTF">2015-11-15T20:19:48Z</dcterms:created>
  <dcterms:modified xsi:type="dcterms:W3CDTF">2015-11-16T12:29:43Z</dcterms:modified>
</cp:coreProperties>
</file>