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3" r:id="rId2"/>
    <p:sldId id="256" r:id="rId3"/>
    <p:sldId id="261" r:id="rId4"/>
    <p:sldId id="342" r:id="rId5"/>
    <p:sldId id="327" r:id="rId6"/>
    <p:sldId id="276" r:id="rId7"/>
    <p:sldId id="300" r:id="rId8"/>
    <p:sldId id="373" r:id="rId9"/>
    <p:sldId id="383" r:id="rId10"/>
    <p:sldId id="328" r:id="rId11"/>
    <p:sldId id="326" r:id="rId12"/>
    <p:sldId id="379" r:id="rId13"/>
    <p:sldId id="380" r:id="rId14"/>
    <p:sldId id="382" r:id="rId15"/>
    <p:sldId id="381" r:id="rId16"/>
    <p:sldId id="304" r:id="rId17"/>
    <p:sldId id="371" r:id="rId18"/>
    <p:sldId id="372" r:id="rId19"/>
    <p:sldId id="374" r:id="rId20"/>
    <p:sldId id="376" r:id="rId21"/>
    <p:sldId id="378" r:id="rId22"/>
    <p:sldId id="375" r:id="rId23"/>
  </p:sldIdLst>
  <p:sldSz cx="9144000" cy="6858000" type="screen4x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8A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78136" autoAdjust="0"/>
  </p:normalViewPr>
  <p:slideViewPr>
    <p:cSldViewPr>
      <p:cViewPr varScale="1">
        <p:scale>
          <a:sx n="86" d="100"/>
          <a:sy n="86" d="100"/>
        </p:scale>
        <p:origin x="-234" y="-7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063" cy="493713"/>
          </a:xfrm>
          <a:prstGeom prst="rect">
            <a:avLst/>
          </a:prstGeom>
        </p:spPr>
        <p:txBody>
          <a:bodyPr vert="horz" lIns="92266" tIns="46133" rIns="92266" bIns="461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0000" y="0"/>
            <a:ext cx="2913063" cy="493713"/>
          </a:xfrm>
          <a:prstGeom prst="rect">
            <a:avLst/>
          </a:prstGeom>
        </p:spPr>
        <p:txBody>
          <a:bodyPr vert="horz" lIns="92266" tIns="46133" rIns="92266" bIns="461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384DD5-5C10-498F-A78F-5227B285E431}" type="datetimeFigureOut">
              <a:rPr lang="en-GB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13063" cy="493713"/>
          </a:xfrm>
          <a:prstGeom prst="rect">
            <a:avLst/>
          </a:prstGeom>
        </p:spPr>
        <p:txBody>
          <a:bodyPr vert="horz" lIns="92266" tIns="46133" rIns="92266" bIns="461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0000" y="9378950"/>
            <a:ext cx="2913063" cy="493713"/>
          </a:xfrm>
          <a:prstGeom prst="rect">
            <a:avLst/>
          </a:prstGeom>
        </p:spPr>
        <p:txBody>
          <a:bodyPr vert="horz" lIns="92266" tIns="46133" rIns="92266" bIns="461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3C51EE-D0AD-4DDA-8B45-252D05180F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2266" tIns="46133" rIns="92266" bIns="461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2266" tIns="46133" rIns="92266" bIns="461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143AF9-DAFB-46EB-9A2C-8C6557728A7B}" type="datetimeFigureOut">
              <a:rPr lang="en-GB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6" tIns="46133" rIns="92266" bIns="4613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lIns="92266" tIns="46133" rIns="92266" bIns="461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2266" tIns="46133" rIns="92266" bIns="461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2266" tIns="46133" rIns="92266" bIns="461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768B3-A1E4-4FC8-B1B4-A94B8025A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5C2C8-5DC4-48D0-B5A0-ECC73CB2C3E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B0660-5024-4318-80FA-5808D65BFCD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EDBEF-93E5-434E-A9DC-3B5206022B7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C2356-E693-4FC2-BF72-FA4F4B5301C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9E64A-8E53-442D-85A5-0D3A0EDC19A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83873-BB57-4F68-B0A9-991EB4B334E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AACE8-51E0-4EFE-9A74-4559EE1E437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DF323E-DE18-4964-8882-0C4D67560F2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E703F-F95D-464A-AD28-9ADCD97EEF0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B0D85-2DDE-4106-B116-5F5307D1E97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5E7D56-7DDF-4CC2-8E61-1F0E090C25B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E3F73-BB66-4495-91A5-D1E07622C90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1932A-AC65-4171-ADF0-3FE4AA82987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67D1B-CE9D-4F35-A8B5-3701EF671A1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F648E-FC0C-4892-BBE5-9647FA9ABB9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3D6C7-84F6-4B92-9FCC-46D66B7CAB3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37043F-06C2-43B2-B210-AD58C4D2713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27036-8C7D-4387-8E54-761248EBA22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8B302-EBB7-484E-81ED-3B5A3771CE8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61A153-9B12-456A-8908-F12200EDECE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76600" y="981075"/>
            <a:ext cx="5435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3600" y="6010275"/>
            <a:ext cx="25781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 t="-2" b="20642"/>
          <a:stretch>
            <a:fillRect/>
          </a:stretch>
        </p:blipFill>
        <p:spPr bwMode="auto">
          <a:xfrm>
            <a:off x="-1588" y="2009775"/>
            <a:ext cx="9144001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539750" y="44450"/>
            <a:ext cx="8280400" cy="201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GB" sz="3000" b="1" smtClean="0">
                <a:solidFill>
                  <a:srgbClr val="C00000"/>
                </a:solidFill>
                <a:latin typeface="Verdana" pitchFamily="34" charset="0"/>
              </a:rPr>
              <a:t>Transport Convenor, Lesley Macinnes</a:t>
            </a:r>
            <a:br>
              <a:rPr lang="en-GB" sz="3000" b="1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en-GB" sz="3000" b="1" smtClean="0">
                <a:solidFill>
                  <a:srgbClr val="C00000"/>
                </a:solidFill>
                <a:latin typeface="Verdana" pitchFamily="34" charset="0"/>
              </a:rPr>
              <a:t>Cycling Update</a:t>
            </a:r>
            <a:br>
              <a:rPr lang="en-GB" sz="3000" b="1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en-GB" sz="2000" b="1" smtClean="0">
                <a:solidFill>
                  <a:srgbClr val="C00000"/>
                </a:solidFill>
                <a:latin typeface="Verdana" pitchFamily="34" charset="0"/>
              </a:rPr>
              <a:t>SPOKES Autumn Meeting 2017</a:t>
            </a:r>
            <a:r>
              <a:rPr lang="en-GB" sz="4000" b="1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en-GB" sz="4000" b="1" smtClean="0">
                <a:solidFill>
                  <a:srgbClr val="C00000"/>
                </a:solidFill>
                <a:latin typeface="Verdana" pitchFamily="34" charset="0"/>
              </a:rPr>
            </a:br>
            <a:endParaRPr lang="en-GB" sz="4000" b="1" smtClean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 txBox="1">
            <a:spLocks/>
          </p:cNvSpPr>
          <p:nvPr/>
        </p:nvSpPr>
        <p:spPr bwMode="auto">
          <a:xfrm>
            <a:off x="647700" y="260350"/>
            <a:ext cx="77057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Verdana" pitchFamily="34" charset="0"/>
              </a:rPr>
              <a:t>Award winning ‘School Streets’</a:t>
            </a:r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323850" y="936625"/>
            <a:ext cx="8496300" cy="5921375"/>
            <a:chOff x="395536" y="908992"/>
            <a:chExt cx="7847092" cy="5784725"/>
          </a:xfrm>
        </p:grpSpPr>
        <p:grpSp>
          <p:nvGrpSpPr>
            <p:cNvPr id="32771" name="Group 2"/>
            <p:cNvGrpSpPr>
              <a:grpSpLocks/>
            </p:cNvGrpSpPr>
            <p:nvPr/>
          </p:nvGrpSpPr>
          <p:grpSpPr bwMode="auto">
            <a:xfrm>
              <a:off x="395536" y="908992"/>
              <a:ext cx="5184576" cy="5784725"/>
              <a:chOff x="285114" y="584348"/>
              <a:chExt cx="5655038" cy="6309646"/>
            </a:xfrm>
          </p:grpSpPr>
          <p:pic>
            <p:nvPicPr>
              <p:cNvPr id="32775" name="Picture 4" descr="G:\CDev\Trans\Transport_Policy\Presentations for some old see PNs drive\ATAP\Cycling Scotland Conf Nov 15\Colinton School Streets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114" y="3428999"/>
                <a:ext cx="2798571" cy="346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6" name="Content Placeholder 3" descr="photo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114" y="584348"/>
                <a:ext cx="5655038" cy="2693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 r="3700" b="-391"/>
              <a:stretch>
                <a:fillRect/>
              </a:stretch>
            </p:blipFill>
            <p:spPr bwMode="auto">
              <a:xfrm rot="5400000">
                <a:off x="2860403" y="3809064"/>
                <a:ext cx="3456787" cy="2702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772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8597" y="4884055"/>
              <a:ext cx="2521015" cy="180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3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24128" y="914941"/>
              <a:ext cx="2515484" cy="215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10" descr="Image result for led cycle rides edinburgh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32835" y="3178050"/>
              <a:ext cx="2509793" cy="160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2"/>
          <p:cNvSpPr txBox="1">
            <a:spLocks noChangeArrowheads="1"/>
          </p:cNvSpPr>
          <p:nvPr/>
        </p:nvSpPr>
        <p:spPr bwMode="auto">
          <a:xfrm>
            <a:off x="207963" y="1711325"/>
            <a:ext cx="54641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en-GB" sz="2400" b="1">
                <a:latin typeface="Verdana" pitchFamily="34" charset="0"/>
              </a:rPr>
              <a:t>Strategic promotion of cycling</a:t>
            </a:r>
          </a:p>
          <a:p>
            <a:pPr marL="361950" indent="-361950" algn="just">
              <a:buFont typeface="Arial" charset="0"/>
              <a:buChar char="•"/>
            </a:pPr>
            <a:r>
              <a:rPr lang="en-GB" sz="2400">
                <a:latin typeface="Verdana" pitchFamily="34" charset="0"/>
              </a:rPr>
              <a:t>Focus Groups helped test branding and naming</a:t>
            </a:r>
          </a:p>
          <a:p>
            <a:pPr marL="361950" indent="-361950" algn="just">
              <a:buFont typeface="Arial" charset="0"/>
              <a:buChar char="•"/>
            </a:pPr>
            <a:r>
              <a:rPr lang="en-GB" sz="2400">
                <a:latin typeface="Verdana" pitchFamily="34" charset="0"/>
              </a:rPr>
              <a:t>Household Survey helped identify target audiences</a:t>
            </a:r>
          </a:p>
          <a:p>
            <a:pPr marL="361950" indent="-361950" algn="just">
              <a:buFont typeface="Arial" charset="0"/>
              <a:buChar char="•"/>
            </a:pPr>
            <a:r>
              <a:rPr lang="en-GB" sz="2400">
                <a:latin typeface="Verdana" pitchFamily="34" charset="0"/>
              </a:rPr>
              <a:t>Feedback taken on board and designs altered</a:t>
            </a:r>
          </a:p>
          <a:p>
            <a:pPr marL="361950" indent="-361950" algn="just">
              <a:buFont typeface="Arial" charset="0"/>
              <a:buChar char="•"/>
            </a:pPr>
            <a:r>
              <a:rPr lang="en-GB" sz="2400">
                <a:latin typeface="Verdana" pitchFamily="34" charset="0"/>
              </a:rPr>
              <a:t>New imagery and messaging has been used to help target new demographics</a:t>
            </a:r>
          </a:p>
        </p:txBody>
      </p:sp>
      <p:pic>
        <p:nvPicPr>
          <p:cNvPr id="3481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937000"/>
            <a:ext cx="28670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89175"/>
            <a:ext cx="29495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6775" y="1017588"/>
            <a:ext cx="294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itle 1"/>
          <p:cNvSpPr txBox="1">
            <a:spLocks/>
          </p:cNvSpPr>
          <p:nvPr/>
        </p:nvSpPr>
        <p:spPr bwMode="auto">
          <a:xfrm>
            <a:off x="242888" y="260350"/>
            <a:ext cx="6273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3200" b="1">
                <a:solidFill>
                  <a:srgbClr val="C00000"/>
                </a:solidFill>
                <a:latin typeface="Verdana" pitchFamily="34" charset="0"/>
              </a:rPr>
              <a:t>Marketing &amp; Behaviour Change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 txBox="1">
            <a:spLocks/>
          </p:cNvSpPr>
          <p:nvPr/>
        </p:nvSpPr>
        <p:spPr bwMode="auto">
          <a:xfrm>
            <a:off x="576263" y="2438400"/>
            <a:ext cx="77755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Verdana" pitchFamily="34" charset="0"/>
              </a:rPr>
              <a:t>What is coming in 2017-19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 bwMode="auto">
          <a:xfrm>
            <a:off x="461963" y="663575"/>
            <a:ext cx="4110037" cy="3270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sz="2400" b="1" smtClean="0">
                <a:solidFill>
                  <a:srgbClr val="C00000"/>
                </a:solidFill>
                <a:latin typeface="Verdana" pitchFamily="34" charset="0"/>
              </a:rPr>
              <a:t>Completion of 20mph project 2018</a:t>
            </a:r>
          </a:p>
          <a:p>
            <a:pPr marL="0" indent="0">
              <a:buFontTx/>
              <a:buNone/>
            </a:pPr>
            <a:endParaRPr lang="en-GB" sz="2400" smtClean="0">
              <a:latin typeface="Verdana" pitchFamily="34" charset="0"/>
            </a:endParaRPr>
          </a:p>
          <a:p>
            <a:pPr marL="0" indent="0">
              <a:buFontTx/>
              <a:buNone/>
            </a:pPr>
            <a:r>
              <a:rPr lang="en-GB" sz="2400" b="1" smtClean="0">
                <a:solidFill>
                  <a:srgbClr val="C00000"/>
                </a:solidFill>
                <a:latin typeface="Verdana" pitchFamily="34" charset="0"/>
              </a:rPr>
              <a:t>Schools Streets </a:t>
            </a:r>
            <a:r>
              <a:rPr lang="en-GB" sz="2400" smtClean="0">
                <a:latin typeface="Verdana" pitchFamily="34" charset="0"/>
              </a:rPr>
              <a:t>– additional schools to be added in 2018</a:t>
            </a:r>
            <a:endParaRPr lang="en-GB" sz="2400" b="1" smtClean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891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746500"/>
            <a:ext cx="300831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7063" y="981075"/>
            <a:ext cx="30416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746500"/>
            <a:ext cx="1449388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7063" y="3789363"/>
            <a:ext cx="303688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smtClean="0">
                <a:solidFill>
                  <a:srgbClr val="C00000"/>
                </a:solidFill>
                <a:latin typeface="Verdana" pitchFamily="34" charset="0"/>
              </a:rPr>
              <a:t>Tram – cycling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765175"/>
            <a:ext cx="8856662" cy="5000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Phases </a:t>
            </a:r>
          </a:p>
          <a:p>
            <a:pPr marL="444500" indent="0">
              <a:buFontTx/>
              <a:buNone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1 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Signs requesting that cyclists are given space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Marked cycle lane crossings of tram tracks 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Implemented October 2017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campaign for cyclists and motorists </a:t>
            </a:r>
          </a:p>
          <a:p>
            <a:pPr marL="457200" lvl="1" indent="0">
              <a:buFontTx/>
              <a:buNone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2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Advanced Stop Lines and awareness campaigns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 to implement by March/April 2018</a:t>
            </a:r>
          </a:p>
          <a:p>
            <a:pPr marL="457200" lvl="1" indent="0">
              <a:buFontTx/>
              <a:buNone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3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cycle crossings and desire lines at Edinburgh Park Tram Stop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cycle crossing of tram line at junctions of Princes St x S. St Andrew 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alignment of cycle lane outside Haymarket Station</a:t>
            </a:r>
          </a:p>
          <a:p>
            <a:pPr lvl="2">
              <a:defRPr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 to implement by Autumn 2018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pic>
        <p:nvPicPr>
          <p:cNvPr id="3993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951413"/>
            <a:ext cx="55530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5"/>
          <p:cNvGrpSpPr>
            <a:grpSpLocks/>
          </p:cNvGrpSpPr>
          <p:nvPr/>
        </p:nvGrpSpPr>
        <p:grpSpPr bwMode="auto">
          <a:xfrm>
            <a:off x="0" y="404813"/>
            <a:ext cx="9144000" cy="5108575"/>
            <a:chOff x="0" y="846138"/>
            <a:chExt cx="9198260" cy="5108433"/>
          </a:xfrm>
        </p:grpSpPr>
        <p:pic>
          <p:nvPicPr>
            <p:cNvPr id="41994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03429"/>
              <a:ext cx="9144000" cy="505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1183318" y="4095660"/>
              <a:ext cx="21558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96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60" y="846138"/>
              <a:ext cx="9144000" cy="505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: Shape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34976" y="4305204"/>
              <a:ext cx="95815" cy="380989"/>
            </a:xfrm>
            <a:custGeom>
              <a:avLst/>
              <a:gdLst>
                <a:gd name="connsiteX0" fmla="*/ 114300 w 114300"/>
                <a:gd name="connsiteY0" fmla="*/ 368300 h 368300"/>
                <a:gd name="connsiteX1" fmla="*/ 31750 w 114300"/>
                <a:gd name="connsiteY1" fmla="*/ 285750 h 368300"/>
                <a:gd name="connsiteX2" fmla="*/ 25400 w 114300"/>
                <a:gd name="connsiteY2" fmla="*/ 241300 h 368300"/>
                <a:gd name="connsiteX3" fmla="*/ 63500 w 114300"/>
                <a:gd name="connsiteY3" fmla="*/ 222250 h 368300"/>
                <a:gd name="connsiteX4" fmla="*/ 82550 w 114300"/>
                <a:gd name="connsiteY4" fmla="*/ 203200 h 368300"/>
                <a:gd name="connsiteX5" fmla="*/ 44450 w 114300"/>
                <a:gd name="connsiteY5" fmla="*/ 120650 h 368300"/>
                <a:gd name="connsiteX6" fmla="*/ 19050 w 114300"/>
                <a:gd name="connsiteY6" fmla="*/ 44450 h 368300"/>
                <a:gd name="connsiteX7" fmla="*/ 0 w 114300"/>
                <a:gd name="connsiteY7" fmla="*/ 0 h 368300"/>
                <a:gd name="connsiteX0" fmla="*/ 95250 w 95250"/>
                <a:gd name="connsiteY0" fmla="*/ 381000 h 381000"/>
                <a:gd name="connsiteX1" fmla="*/ 31750 w 95250"/>
                <a:gd name="connsiteY1" fmla="*/ 285750 h 381000"/>
                <a:gd name="connsiteX2" fmla="*/ 25400 w 95250"/>
                <a:gd name="connsiteY2" fmla="*/ 241300 h 381000"/>
                <a:gd name="connsiteX3" fmla="*/ 63500 w 95250"/>
                <a:gd name="connsiteY3" fmla="*/ 222250 h 381000"/>
                <a:gd name="connsiteX4" fmla="*/ 82550 w 95250"/>
                <a:gd name="connsiteY4" fmla="*/ 203200 h 381000"/>
                <a:gd name="connsiteX5" fmla="*/ 44450 w 95250"/>
                <a:gd name="connsiteY5" fmla="*/ 120650 h 381000"/>
                <a:gd name="connsiteX6" fmla="*/ 19050 w 95250"/>
                <a:gd name="connsiteY6" fmla="*/ 44450 h 381000"/>
                <a:gd name="connsiteX7" fmla="*/ 0 w 95250"/>
                <a:gd name="connsiteY7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381000">
                  <a:moveTo>
                    <a:pt x="95250" y="381000"/>
                  </a:moveTo>
                  <a:cubicBezTo>
                    <a:pt x="61383" y="350308"/>
                    <a:pt x="43392" y="309033"/>
                    <a:pt x="31750" y="285750"/>
                  </a:cubicBezTo>
                  <a:cubicBezTo>
                    <a:pt x="20108" y="262467"/>
                    <a:pt x="20108" y="251883"/>
                    <a:pt x="25400" y="241300"/>
                  </a:cubicBezTo>
                  <a:cubicBezTo>
                    <a:pt x="30692" y="230717"/>
                    <a:pt x="63500" y="222250"/>
                    <a:pt x="63500" y="222250"/>
                  </a:cubicBezTo>
                  <a:cubicBezTo>
                    <a:pt x="73025" y="215900"/>
                    <a:pt x="85725" y="220133"/>
                    <a:pt x="82550" y="203200"/>
                  </a:cubicBezTo>
                  <a:cubicBezTo>
                    <a:pt x="79375" y="186267"/>
                    <a:pt x="55033" y="147108"/>
                    <a:pt x="44450" y="120650"/>
                  </a:cubicBezTo>
                  <a:cubicBezTo>
                    <a:pt x="33867" y="94192"/>
                    <a:pt x="26458" y="64558"/>
                    <a:pt x="19050" y="44450"/>
                  </a:cubicBezTo>
                  <a:cubicBezTo>
                    <a:pt x="11642" y="24342"/>
                    <a:pt x="5821" y="12171"/>
                    <a:pt x="0" y="0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Circle: Hollow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787567" y="3952789"/>
              <a:ext cx="143723" cy="142871"/>
            </a:xfrm>
            <a:prstGeom prst="don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7831" y="3690859"/>
              <a:ext cx="388052" cy="144458"/>
            </a:xfrm>
            <a:custGeom>
              <a:avLst/>
              <a:gdLst>
                <a:gd name="connsiteX0" fmla="*/ 387350 w 387350"/>
                <a:gd name="connsiteY0" fmla="*/ 55268 h 144168"/>
                <a:gd name="connsiteX1" fmla="*/ 317500 w 387350"/>
                <a:gd name="connsiteY1" fmla="*/ 10818 h 144168"/>
                <a:gd name="connsiteX2" fmla="*/ 184150 w 387350"/>
                <a:gd name="connsiteY2" fmla="*/ 4468 h 144168"/>
                <a:gd name="connsiteX3" fmla="*/ 76200 w 387350"/>
                <a:gd name="connsiteY3" fmla="*/ 67968 h 144168"/>
                <a:gd name="connsiteX4" fmla="*/ 0 w 387350"/>
                <a:gd name="connsiteY4" fmla="*/ 144168 h 14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350" h="144168">
                  <a:moveTo>
                    <a:pt x="387350" y="55268"/>
                  </a:moveTo>
                  <a:cubicBezTo>
                    <a:pt x="369358" y="37276"/>
                    <a:pt x="351367" y="19285"/>
                    <a:pt x="317500" y="10818"/>
                  </a:cubicBezTo>
                  <a:cubicBezTo>
                    <a:pt x="283633" y="2351"/>
                    <a:pt x="224367" y="-5057"/>
                    <a:pt x="184150" y="4468"/>
                  </a:cubicBezTo>
                  <a:cubicBezTo>
                    <a:pt x="143933" y="13993"/>
                    <a:pt x="106892" y="44685"/>
                    <a:pt x="76200" y="67968"/>
                  </a:cubicBezTo>
                  <a:cubicBezTo>
                    <a:pt x="45508" y="91251"/>
                    <a:pt x="22754" y="117709"/>
                    <a:pt x="0" y="144168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23747" y="1752575"/>
              <a:ext cx="590860" cy="96835"/>
            </a:xfrm>
            <a:custGeom>
              <a:avLst/>
              <a:gdLst>
                <a:gd name="connsiteX0" fmla="*/ 590550 w 590550"/>
                <a:gd name="connsiteY0" fmla="*/ 69850 h 97366"/>
                <a:gd name="connsiteX1" fmla="*/ 514350 w 590550"/>
                <a:gd name="connsiteY1" fmla="*/ 57150 h 97366"/>
                <a:gd name="connsiteX2" fmla="*/ 425450 w 590550"/>
                <a:gd name="connsiteY2" fmla="*/ 44450 h 97366"/>
                <a:gd name="connsiteX3" fmla="*/ 361950 w 590550"/>
                <a:gd name="connsiteY3" fmla="*/ 44450 h 97366"/>
                <a:gd name="connsiteX4" fmla="*/ 266700 w 590550"/>
                <a:gd name="connsiteY4" fmla="*/ 88900 h 97366"/>
                <a:gd name="connsiteX5" fmla="*/ 215900 w 590550"/>
                <a:gd name="connsiteY5" fmla="*/ 95250 h 97366"/>
                <a:gd name="connsiteX6" fmla="*/ 127000 w 590550"/>
                <a:gd name="connsiteY6" fmla="*/ 63500 h 97366"/>
                <a:gd name="connsiteX7" fmla="*/ 0 w 590550"/>
                <a:gd name="connsiteY7" fmla="*/ 0 h 9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550" h="97366">
                  <a:moveTo>
                    <a:pt x="590550" y="69850"/>
                  </a:moveTo>
                  <a:lnTo>
                    <a:pt x="514350" y="57150"/>
                  </a:lnTo>
                  <a:cubicBezTo>
                    <a:pt x="486833" y="52917"/>
                    <a:pt x="450850" y="46567"/>
                    <a:pt x="425450" y="44450"/>
                  </a:cubicBezTo>
                  <a:cubicBezTo>
                    <a:pt x="400050" y="42333"/>
                    <a:pt x="388408" y="37042"/>
                    <a:pt x="361950" y="44450"/>
                  </a:cubicBezTo>
                  <a:cubicBezTo>
                    <a:pt x="335492" y="51858"/>
                    <a:pt x="291042" y="80433"/>
                    <a:pt x="266700" y="88900"/>
                  </a:cubicBezTo>
                  <a:cubicBezTo>
                    <a:pt x="242358" y="97367"/>
                    <a:pt x="239183" y="99483"/>
                    <a:pt x="215900" y="95250"/>
                  </a:cubicBezTo>
                  <a:cubicBezTo>
                    <a:pt x="192617" y="91017"/>
                    <a:pt x="162983" y="79375"/>
                    <a:pt x="127000" y="63500"/>
                  </a:cubicBezTo>
                  <a:cubicBezTo>
                    <a:pt x="91017" y="47625"/>
                    <a:pt x="45508" y="23812"/>
                    <a:pt x="0" y="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78313" y="2533603"/>
              <a:ext cx="108591" cy="247643"/>
            </a:xfrm>
            <a:custGeom>
              <a:avLst/>
              <a:gdLst>
                <a:gd name="connsiteX0" fmla="*/ 50800 w 107950"/>
                <a:gd name="connsiteY0" fmla="*/ 0 h 247650"/>
                <a:gd name="connsiteX1" fmla="*/ 82550 w 107950"/>
                <a:gd name="connsiteY1" fmla="*/ 63500 h 247650"/>
                <a:gd name="connsiteX2" fmla="*/ 107950 w 107950"/>
                <a:gd name="connsiteY2" fmla="*/ 107950 h 247650"/>
                <a:gd name="connsiteX3" fmla="*/ 82550 w 107950"/>
                <a:gd name="connsiteY3" fmla="*/ 120650 h 247650"/>
                <a:gd name="connsiteX4" fmla="*/ 88900 w 107950"/>
                <a:gd name="connsiteY4" fmla="*/ 158750 h 247650"/>
                <a:gd name="connsiteX5" fmla="*/ 82550 w 107950"/>
                <a:gd name="connsiteY5" fmla="*/ 184150 h 247650"/>
                <a:gd name="connsiteX6" fmla="*/ 38100 w 107950"/>
                <a:gd name="connsiteY6" fmla="*/ 215900 h 247650"/>
                <a:gd name="connsiteX7" fmla="*/ 6350 w 107950"/>
                <a:gd name="connsiteY7" fmla="*/ 234950 h 247650"/>
                <a:gd name="connsiteX8" fmla="*/ 0 w 107950"/>
                <a:gd name="connsiteY8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50" h="247650">
                  <a:moveTo>
                    <a:pt x="50800" y="0"/>
                  </a:moveTo>
                  <a:cubicBezTo>
                    <a:pt x="61912" y="22754"/>
                    <a:pt x="73025" y="45508"/>
                    <a:pt x="82550" y="63500"/>
                  </a:cubicBezTo>
                  <a:cubicBezTo>
                    <a:pt x="92075" y="81492"/>
                    <a:pt x="107950" y="107950"/>
                    <a:pt x="107950" y="107950"/>
                  </a:cubicBezTo>
                  <a:cubicBezTo>
                    <a:pt x="107950" y="117475"/>
                    <a:pt x="85725" y="112183"/>
                    <a:pt x="82550" y="120650"/>
                  </a:cubicBezTo>
                  <a:cubicBezTo>
                    <a:pt x="79375" y="129117"/>
                    <a:pt x="88900" y="158750"/>
                    <a:pt x="88900" y="158750"/>
                  </a:cubicBezTo>
                  <a:cubicBezTo>
                    <a:pt x="88900" y="169333"/>
                    <a:pt x="91017" y="174625"/>
                    <a:pt x="82550" y="184150"/>
                  </a:cubicBezTo>
                  <a:cubicBezTo>
                    <a:pt x="74083" y="193675"/>
                    <a:pt x="50800" y="207433"/>
                    <a:pt x="38100" y="215900"/>
                  </a:cubicBezTo>
                  <a:cubicBezTo>
                    <a:pt x="25400" y="224367"/>
                    <a:pt x="6350" y="234950"/>
                    <a:pt x="6350" y="234950"/>
                  </a:cubicBezTo>
                  <a:cubicBezTo>
                    <a:pt x="0" y="240242"/>
                    <a:pt x="0" y="243946"/>
                    <a:pt x="0" y="24765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Circle: Hollow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588892" y="4179795"/>
              <a:ext cx="143723" cy="142871"/>
            </a:xfrm>
            <a:prstGeom prst="don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396552" y="5455806"/>
            <a:ext cx="9856222" cy="1477328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L="711200" lvl="1" indent="-25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Roseburn to Edinburgh Park (QR 8)</a:t>
            </a:r>
          </a:p>
          <a:p>
            <a:pPr marL="711200" lvl="1" indent="-25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Granton Road Path (QR 12)</a:t>
            </a:r>
          </a:p>
          <a:p>
            <a:pPr marL="711200" lvl="1" indent="-25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Davidson Mains Park Path (QR 50)</a:t>
            </a:r>
          </a:p>
          <a:p>
            <a:pPr marL="711200" lvl="1" indent="-25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1200" lvl="1" indent="-254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8" lvl="1" indent="-2762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Grange Road Crossings (QR 6)</a:t>
            </a:r>
          </a:p>
          <a:p>
            <a:pPr marL="363538" lvl="1" indent="-2762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A8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Cyclepath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(QR 9)</a:t>
            </a: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9375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smtClean="0">
                <a:solidFill>
                  <a:srgbClr val="C00000"/>
                </a:solidFill>
                <a:latin typeface="Verdana" pitchFamily="34" charset="0"/>
              </a:rPr>
              <a:t>Construction 2018-19 - QuietRoutes</a:t>
            </a:r>
          </a:p>
        </p:txBody>
      </p:sp>
      <p:cxnSp>
        <p:nvCxnSpPr>
          <p:cNvPr id="18" name="Straight Connector 17">
            <a:extLst>
              <a:ext uri="{FF2B5EF4-FFF2-40B4-BE49-F238E27FC236}"/>
            </a:extLst>
          </p:cNvPr>
          <p:cNvCxnSpPr/>
          <p:nvPr/>
        </p:nvCxnSpPr>
        <p:spPr>
          <a:xfrm>
            <a:off x="1258888" y="3606800"/>
            <a:ext cx="21748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89" name="Group 18"/>
          <p:cNvGrpSpPr>
            <a:grpSpLocks/>
          </p:cNvGrpSpPr>
          <p:nvPr/>
        </p:nvGrpSpPr>
        <p:grpSpPr bwMode="auto">
          <a:xfrm>
            <a:off x="0" y="1057275"/>
            <a:ext cx="2659063" cy="922338"/>
            <a:chOff x="6510908" y="908720"/>
            <a:chExt cx="2633092" cy="923330"/>
          </a:xfrm>
        </p:grpSpPr>
        <p:sp>
          <p:nvSpPr>
            <p:cNvPr id="41990" name="TextBox 19"/>
            <p:cNvSpPr txBox="1">
              <a:spLocks noChangeArrowheads="1"/>
            </p:cNvSpPr>
            <p:nvPr/>
          </p:nvSpPr>
          <p:spPr bwMode="auto">
            <a:xfrm>
              <a:off x="6510908" y="908720"/>
              <a:ext cx="2633092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b="1"/>
                <a:t>Build 2018-19</a:t>
              </a:r>
            </a:p>
            <a:p>
              <a:pPr algn="r"/>
              <a:r>
                <a:rPr lang="en-GB" b="1"/>
                <a:t>Existing</a:t>
              </a:r>
            </a:p>
            <a:p>
              <a:pPr algn="r"/>
              <a:r>
                <a:rPr lang="en-GB" b="1"/>
                <a:t>Future routes</a:t>
              </a:r>
            </a:p>
          </p:txBody>
        </p:sp>
        <p:cxnSp>
          <p:nvCxnSpPr>
            <p:cNvPr id="21" name="Straight Connector 20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587936" y="1072409"/>
              <a:ext cx="433871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587936" y="1399786"/>
              <a:ext cx="433871" cy="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587936" y="1696967"/>
              <a:ext cx="433871" cy="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039938"/>
            <a:ext cx="35417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9" descr="\\corpad.corp.edinburgh.gov.uk\departments\CDev\Trans\Transport_Policy\Walking\Community Links Images\Haymarket &amp; Roseburn Fin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2039938"/>
            <a:ext cx="41767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223838"/>
            <a:ext cx="8510587" cy="649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work (2017-19): </a:t>
            </a:r>
            <a:r>
              <a:rPr lang="en-GB" sz="2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key focuses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City centre projects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 up the QuietRoutes Network</a:t>
            </a:r>
          </a:p>
        </p:txBody>
      </p:sp>
      <p:pic>
        <p:nvPicPr>
          <p:cNvPr id="4403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4292600"/>
            <a:ext cx="416877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5003800" y="3963988"/>
            <a:ext cx="3889375" cy="760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xfrm>
            <a:off x="401638" y="1158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smtClean="0">
                <a:solidFill>
                  <a:srgbClr val="C00000"/>
                </a:solidFill>
                <a:latin typeface="Verdana" pitchFamily="34" charset="0"/>
              </a:rPr>
              <a:t>City Centre West East Link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882650"/>
            <a:ext cx="7777163" cy="3409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200" smtClean="0">
                <a:latin typeface="Verdana" pitchFamily="34" charset="0"/>
              </a:rPr>
              <a:t>Preliminary design approved by Committee – Dec 2016</a:t>
            </a:r>
          </a:p>
          <a:p>
            <a:r>
              <a:rPr lang="en-GB" sz="2200" smtClean="0">
                <a:latin typeface="Verdana" pitchFamily="34" charset="0"/>
              </a:rPr>
              <a:t>Community Liaison officer appointed</a:t>
            </a:r>
          </a:p>
          <a:p>
            <a:r>
              <a:rPr lang="en-GB" sz="2200" smtClean="0">
                <a:latin typeface="Verdana" pitchFamily="34" charset="0"/>
              </a:rPr>
              <a:t>Further consultation completed and detailed design progressing</a:t>
            </a:r>
          </a:p>
          <a:p>
            <a:r>
              <a:rPr lang="en-GB" sz="2200" smtClean="0">
                <a:latin typeface="Verdana" pitchFamily="34" charset="0"/>
              </a:rPr>
              <a:t>TRO process is beginning</a:t>
            </a:r>
          </a:p>
          <a:p>
            <a:r>
              <a:rPr lang="en-GB" sz="2200" smtClean="0">
                <a:latin typeface="Verdana" pitchFamily="34" charset="0"/>
              </a:rPr>
              <a:t>Detailed design sections 2 &amp; 3 </a:t>
            </a:r>
          </a:p>
          <a:p>
            <a:r>
              <a:rPr lang="en-GB" sz="2200" smtClean="0">
                <a:latin typeface="Verdana" pitchFamily="34" charset="0"/>
              </a:rPr>
              <a:t>Aim for construction to commence 2018-19</a:t>
            </a:r>
          </a:p>
          <a:p>
            <a:endParaRPr lang="en-GB" sz="2200" smtClean="0">
              <a:latin typeface="Verdana" pitchFamily="34" charset="0"/>
            </a:endParaRP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3"/>
          <a:srcRect t="-2" b="20642"/>
          <a:stretch>
            <a:fillRect/>
          </a:stretch>
        </p:blipFill>
        <p:spPr bwMode="auto">
          <a:xfrm>
            <a:off x="0" y="4133850"/>
            <a:ext cx="6750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smtClean="0">
                <a:solidFill>
                  <a:srgbClr val="C00000"/>
                </a:solidFill>
                <a:latin typeface="Verdana" pitchFamily="34" charset="0"/>
              </a:rPr>
              <a:t>Community Links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488"/>
            <a:ext cx="8229600" cy="39592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winning bids!</a:t>
            </a:r>
          </a:p>
          <a:p>
            <a:pPr marL="457200" lvl="1" indent="0">
              <a:buFontTx/>
              <a:buNone/>
              <a:defRPr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West Edinburgh Active Travel Network</a:t>
            </a:r>
          </a:p>
          <a:p>
            <a:pPr lvl="2">
              <a:defRPr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Segregated cycleways and cycle paths to and through to Edinburgh Park and the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Gyle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lvl="2">
              <a:defRPr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Meadows to George Street</a:t>
            </a:r>
          </a:p>
          <a:p>
            <a:pPr lvl="2">
              <a:defRPr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Segregated cycling infrastructure linking to the City centre. Improvement to key public spaces</a:t>
            </a:r>
          </a:p>
          <a:p>
            <a:pPr marL="0" indent="0">
              <a:buFontTx/>
              <a:buNone/>
              <a:defRPr/>
            </a:pPr>
            <a:endParaRPr lang="en-GB" sz="2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813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163" y="4751388"/>
            <a:ext cx="492283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 descr="S Gyle crescent_af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51388"/>
            <a:ext cx="464343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818562" cy="6480175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in 2018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1"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Leith Walk up to MacDonald Road (full segregation)</a:t>
            </a:r>
          </a:p>
          <a:p>
            <a:pPr lvl="1"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Leith Street to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Calton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Road (full segregation)</a:t>
            </a:r>
          </a:p>
          <a:p>
            <a:pPr marL="457200" lvl="1" indent="0">
              <a:buFontTx/>
              <a:buNone/>
              <a:defRPr/>
            </a:pP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in 2018/19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1"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Leith Walk (McDonald Road to Picardy Place)</a:t>
            </a:r>
          </a:p>
          <a:p>
            <a:pPr lvl="1"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 Street (Preliminary design)</a:t>
            </a:r>
          </a:p>
          <a:p>
            <a:pPr lvl="1"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Picardy Place – further consultation underway</a:t>
            </a:r>
          </a:p>
        </p:txBody>
      </p:sp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0" y="188913"/>
            <a:ext cx="8997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Verdana" pitchFamily="34" charset="0"/>
              </a:rPr>
              <a:t>Leith Walk, Picardy Place, Leith St</a:t>
            </a:r>
          </a:p>
          <a:p>
            <a:endParaRPr lang="en-GB" sz="3200"/>
          </a:p>
        </p:txBody>
      </p:sp>
      <p:pic>
        <p:nvPicPr>
          <p:cNvPr id="5017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73463"/>
            <a:ext cx="53101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750" y="1268413"/>
            <a:ext cx="4392613" cy="4635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Cycling levels</a:t>
            </a:r>
          </a:p>
          <a:p>
            <a:pPr marL="265113" indent="-265113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7.3% of journeys to work by bike in 2015 </a:t>
            </a:r>
            <a:r>
              <a:rPr lang="en-GB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265113" indent="-265113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increase in total number of cycle trips 2011 to 2015 </a:t>
            </a:r>
            <a:r>
              <a:rPr lang="en-GB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630238" lvl="1" indent="-274638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investment</a:t>
            </a:r>
          </a:p>
          <a:p>
            <a:pPr marL="265113" lvl="1" indent="-265113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 transport budget in 2012-13</a:t>
            </a:r>
          </a:p>
          <a:p>
            <a:pPr marL="263525" lvl="1" indent="-263525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Rising by 1% p/a </a:t>
            </a:r>
          </a:p>
          <a:p>
            <a:pPr marL="263525" lvl="1" indent="-263525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 in 2017-18</a:t>
            </a:r>
          </a:p>
          <a:p>
            <a:pPr marL="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3525" lvl="1" indent="-2635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a= 2011 census factored by automatic counts</a:t>
            </a:r>
          </a:p>
          <a:p>
            <a:pPr marL="263525" lvl="1" indent="-2635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= automatic counts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3525" lvl="1" indent="-2635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0" name="TextBox 9"/>
          <p:cNvSpPr txBox="1">
            <a:spLocks noChangeArrowheads="1"/>
          </p:cNvSpPr>
          <p:nvPr/>
        </p:nvSpPr>
        <p:spPr bwMode="auto">
          <a:xfrm>
            <a:off x="539750" y="260350"/>
            <a:ext cx="8604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600" b="1">
                <a:solidFill>
                  <a:srgbClr val="C00000"/>
                </a:solidFill>
                <a:latin typeface="Verdana" pitchFamily="34" charset="0"/>
              </a:rPr>
              <a:t>More people cycling in Edinburgh and more investment</a:t>
            </a:r>
            <a:endParaRPr lang="en-GB" sz="260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17411" name="Picture 7" descr="1 Middle Meadow Walk Bikes 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188" y="1341438"/>
            <a:ext cx="3349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3263"/>
            <a:ext cx="91440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107950" y="115888"/>
            <a:ext cx="8928100" cy="671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200" b="1" smtClean="0">
                <a:solidFill>
                  <a:srgbClr val="C00000"/>
                </a:solidFill>
                <a:latin typeface="Verdana" pitchFamily="34" charset="0"/>
              </a:rPr>
              <a:t>Design 2018-19: network connections</a:t>
            </a: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3419475" y="717550"/>
            <a:ext cx="576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latin typeface="Verdana" pitchFamily="34" charset="0"/>
              </a:rPr>
              <a:t>-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/>
            </a:extLst>
          </p:cNvPr>
          <p:cNvSpPr/>
          <p:nvPr/>
        </p:nvSpPr>
        <p:spPr>
          <a:xfrm>
            <a:off x="5818188" y="2830513"/>
            <a:ext cx="641350" cy="739775"/>
          </a:xfrm>
          <a:custGeom>
            <a:avLst/>
            <a:gdLst>
              <a:gd name="connsiteX0" fmla="*/ 640841 w 640841"/>
              <a:gd name="connsiteY0" fmla="*/ 0 h 740228"/>
              <a:gd name="connsiteX1" fmla="*/ 553755 w 640841"/>
              <a:gd name="connsiteY1" fmla="*/ 116114 h 740228"/>
              <a:gd name="connsiteX2" fmla="*/ 408613 w 640841"/>
              <a:gd name="connsiteY2" fmla="*/ 174171 h 740228"/>
              <a:gd name="connsiteX3" fmla="*/ 219927 w 640841"/>
              <a:gd name="connsiteY3" fmla="*/ 246743 h 740228"/>
              <a:gd name="connsiteX4" fmla="*/ 60270 w 640841"/>
              <a:gd name="connsiteY4" fmla="*/ 319314 h 740228"/>
              <a:gd name="connsiteX5" fmla="*/ 2213 w 640841"/>
              <a:gd name="connsiteY5" fmla="*/ 377371 h 740228"/>
              <a:gd name="connsiteX6" fmla="*/ 16727 w 640841"/>
              <a:gd name="connsiteY6" fmla="*/ 522514 h 740228"/>
              <a:gd name="connsiteX7" fmla="*/ 60270 w 640841"/>
              <a:gd name="connsiteY7" fmla="*/ 667657 h 740228"/>
              <a:gd name="connsiteX8" fmla="*/ 147355 w 640841"/>
              <a:gd name="connsiteY8" fmla="*/ 667657 h 740228"/>
              <a:gd name="connsiteX9" fmla="*/ 219927 w 640841"/>
              <a:gd name="connsiteY9" fmla="*/ 682171 h 740228"/>
              <a:gd name="connsiteX10" fmla="*/ 190898 w 640841"/>
              <a:gd name="connsiteY10" fmla="*/ 740228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841" h="740228">
                <a:moveTo>
                  <a:pt x="640841" y="0"/>
                </a:moveTo>
                <a:cubicBezTo>
                  <a:pt x="616650" y="43543"/>
                  <a:pt x="592460" y="87086"/>
                  <a:pt x="553755" y="116114"/>
                </a:cubicBezTo>
                <a:cubicBezTo>
                  <a:pt x="515050" y="145142"/>
                  <a:pt x="408613" y="174171"/>
                  <a:pt x="408613" y="174171"/>
                </a:cubicBezTo>
                <a:cubicBezTo>
                  <a:pt x="352975" y="195943"/>
                  <a:pt x="277984" y="222553"/>
                  <a:pt x="219927" y="246743"/>
                </a:cubicBezTo>
                <a:cubicBezTo>
                  <a:pt x="161870" y="270933"/>
                  <a:pt x="96556" y="297543"/>
                  <a:pt x="60270" y="319314"/>
                </a:cubicBezTo>
                <a:cubicBezTo>
                  <a:pt x="23984" y="341085"/>
                  <a:pt x="9470" y="343504"/>
                  <a:pt x="2213" y="377371"/>
                </a:cubicBezTo>
                <a:cubicBezTo>
                  <a:pt x="-5044" y="411238"/>
                  <a:pt x="7051" y="474133"/>
                  <a:pt x="16727" y="522514"/>
                </a:cubicBezTo>
                <a:cubicBezTo>
                  <a:pt x="26403" y="570895"/>
                  <a:pt x="38499" y="643467"/>
                  <a:pt x="60270" y="667657"/>
                </a:cubicBezTo>
                <a:cubicBezTo>
                  <a:pt x="82041" y="691848"/>
                  <a:pt x="120745" y="665238"/>
                  <a:pt x="147355" y="667657"/>
                </a:cubicBezTo>
                <a:cubicBezTo>
                  <a:pt x="173964" y="670076"/>
                  <a:pt x="219927" y="682171"/>
                  <a:pt x="219927" y="682171"/>
                </a:cubicBezTo>
                <a:cubicBezTo>
                  <a:pt x="227184" y="694266"/>
                  <a:pt x="209041" y="717247"/>
                  <a:pt x="190898" y="740228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Freeform: Shape 10">
            <a:extLst>
              <a:ext uri="{FF2B5EF4-FFF2-40B4-BE49-F238E27FC236}"/>
            </a:extLst>
          </p:cNvPr>
          <p:cNvSpPr/>
          <p:nvPr/>
        </p:nvSpPr>
        <p:spPr>
          <a:xfrm>
            <a:off x="6062663" y="2786063"/>
            <a:ext cx="222250" cy="247650"/>
          </a:xfrm>
          <a:custGeom>
            <a:avLst/>
            <a:gdLst>
              <a:gd name="connsiteX0" fmla="*/ 32631 w 221317"/>
              <a:gd name="connsiteY0" fmla="*/ 246743 h 246743"/>
              <a:gd name="connsiteX1" fmla="*/ 3602 w 221317"/>
              <a:gd name="connsiteY1" fmla="*/ 116114 h 246743"/>
              <a:gd name="connsiteX2" fmla="*/ 105202 w 221317"/>
              <a:gd name="connsiteY2" fmla="*/ 58057 h 246743"/>
              <a:gd name="connsiteX3" fmla="*/ 192288 w 221317"/>
              <a:gd name="connsiteY3" fmla="*/ 14514 h 246743"/>
              <a:gd name="connsiteX4" fmla="*/ 221317 w 221317"/>
              <a:gd name="connsiteY4" fmla="*/ 0 h 24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17" h="246743">
                <a:moveTo>
                  <a:pt x="32631" y="246743"/>
                </a:moveTo>
                <a:cubicBezTo>
                  <a:pt x="12069" y="197152"/>
                  <a:pt x="-8493" y="147562"/>
                  <a:pt x="3602" y="116114"/>
                </a:cubicBezTo>
                <a:cubicBezTo>
                  <a:pt x="15697" y="84666"/>
                  <a:pt x="73754" y="74990"/>
                  <a:pt x="105202" y="58057"/>
                </a:cubicBezTo>
                <a:cubicBezTo>
                  <a:pt x="136650" y="41124"/>
                  <a:pt x="192288" y="14514"/>
                  <a:pt x="192288" y="14514"/>
                </a:cubicBezTo>
                <a:lnTo>
                  <a:pt x="221317" y="0"/>
                </a:ln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Freeform: Shape 11">
            <a:extLst>
              <a:ext uri="{FF2B5EF4-FFF2-40B4-BE49-F238E27FC236}"/>
            </a:extLst>
          </p:cNvPr>
          <p:cNvSpPr/>
          <p:nvPr/>
        </p:nvSpPr>
        <p:spPr>
          <a:xfrm>
            <a:off x="3251200" y="3367088"/>
            <a:ext cx="28575" cy="73025"/>
          </a:xfrm>
          <a:custGeom>
            <a:avLst/>
            <a:gdLst>
              <a:gd name="connsiteX0" fmla="*/ 29029 w 29029"/>
              <a:gd name="connsiteY0" fmla="*/ 72572 h 72572"/>
              <a:gd name="connsiteX1" fmla="*/ 0 w 29029"/>
              <a:gd name="connsiteY1" fmla="*/ 0 h 7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29" h="72572">
                <a:moveTo>
                  <a:pt x="29029" y="72572"/>
                </a:moveTo>
                <a:lnTo>
                  <a:pt x="0" y="0"/>
                </a:ln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Freeform: Shape 12">
            <a:extLst>
              <a:ext uri="{FF2B5EF4-FFF2-40B4-BE49-F238E27FC236}"/>
            </a:extLst>
          </p:cNvPr>
          <p:cNvSpPr/>
          <p:nvPr/>
        </p:nvSpPr>
        <p:spPr>
          <a:xfrm>
            <a:off x="2887663" y="3425825"/>
            <a:ext cx="131762" cy="115888"/>
          </a:xfrm>
          <a:custGeom>
            <a:avLst/>
            <a:gdLst>
              <a:gd name="connsiteX0" fmla="*/ 30265 w 131865"/>
              <a:gd name="connsiteY0" fmla="*/ 116115 h 116115"/>
              <a:gd name="connsiteX1" fmla="*/ 1237 w 131865"/>
              <a:gd name="connsiteY1" fmla="*/ 14515 h 116115"/>
              <a:gd name="connsiteX2" fmla="*/ 73808 w 131865"/>
              <a:gd name="connsiteY2" fmla="*/ 14515 h 116115"/>
              <a:gd name="connsiteX3" fmla="*/ 131865 w 131865"/>
              <a:gd name="connsiteY3" fmla="*/ 0 h 11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65" h="116115">
                <a:moveTo>
                  <a:pt x="30265" y="116115"/>
                </a:moveTo>
                <a:cubicBezTo>
                  <a:pt x="20589" y="82248"/>
                  <a:pt x="-6020" y="31448"/>
                  <a:pt x="1237" y="14515"/>
                </a:cubicBezTo>
                <a:cubicBezTo>
                  <a:pt x="8494" y="-2418"/>
                  <a:pt x="73808" y="14515"/>
                  <a:pt x="73808" y="14515"/>
                </a:cubicBezTo>
                <a:cubicBezTo>
                  <a:pt x="95579" y="12096"/>
                  <a:pt x="113722" y="6048"/>
                  <a:pt x="131865" y="0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Freeform: Shape 13">
            <a:extLst>
              <a:ext uri="{FF2B5EF4-FFF2-40B4-BE49-F238E27FC236}"/>
            </a:extLst>
          </p:cNvPr>
          <p:cNvSpPr/>
          <p:nvPr/>
        </p:nvSpPr>
        <p:spPr>
          <a:xfrm>
            <a:off x="4919663" y="3090863"/>
            <a:ext cx="290512" cy="392112"/>
          </a:xfrm>
          <a:custGeom>
            <a:avLst/>
            <a:gdLst>
              <a:gd name="connsiteX0" fmla="*/ 290286 w 290286"/>
              <a:gd name="connsiteY0" fmla="*/ 391886 h 391886"/>
              <a:gd name="connsiteX1" fmla="*/ 261257 w 290286"/>
              <a:gd name="connsiteY1" fmla="*/ 232228 h 391886"/>
              <a:gd name="connsiteX2" fmla="*/ 203200 w 290286"/>
              <a:gd name="connsiteY2" fmla="*/ 203200 h 391886"/>
              <a:gd name="connsiteX3" fmla="*/ 159657 w 290286"/>
              <a:gd name="connsiteY3" fmla="*/ 159657 h 391886"/>
              <a:gd name="connsiteX4" fmla="*/ 101600 w 290286"/>
              <a:gd name="connsiteY4" fmla="*/ 101600 h 391886"/>
              <a:gd name="connsiteX5" fmla="*/ 101600 w 290286"/>
              <a:gd name="connsiteY5" fmla="*/ 58057 h 391886"/>
              <a:gd name="connsiteX6" fmla="*/ 29028 w 290286"/>
              <a:gd name="connsiteY6" fmla="*/ 29028 h 391886"/>
              <a:gd name="connsiteX7" fmla="*/ 0 w 290286"/>
              <a:gd name="connsiteY7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286" h="391886">
                <a:moveTo>
                  <a:pt x="290286" y="391886"/>
                </a:moveTo>
                <a:lnTo>
                  <a:pt x="261257" y="232228"/>
                </a:lnTo>
                <a:cubicBezTo>
                  <a:pt x="246743" y="200780"/>
                  <a:pt x="203200" y="203200"/>
                  <a:pt x="203200" y="203200"/>
                </a:cubicBezTo>
                <a:cubicBezTo>
                  <a:pt x="186267" y="191105"/>
                  <a:pt x="159657" y="159657"/>
                  <a:pt x="159657" y="159657"/>
                </a:cubicBezTo>
                <a:lnTo>
                  <a:pt x="101600" y="101600"/>
                </a:lnTo>
                <a:cubicBezTo>
                  <a:pt x="91924" y="84667"/>
                  <a:pt x="113695" y="70152"/>
                  <a:pt x="101600" y="58057"/>
                </a:cubicBezTo>
                <a:cubicBezTo>
                  <a:pt x="89505" y="45962"/>
                  <a:pt x="29028" y="29028"/>
                  <a:pt x="29028" y="29028"/>
                </a:cubicBezTo>
                <a:cubicBezTo>
                  <a:pt x="12095" y="19352"/>
                  <a:pt x="6047" y="9676"/>
                  <a:pt x="0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Freeform: Shape 14">
            <a:extLst>
              <a:ext uri="{FF2B5EF4-FFF2-40B4-BE49-F238E27FC236}"/>
            </a:extLst>
          </p:cNvPr>
          <p:cNvSpPr/>
          <p:nvPr/>
        </p:nvSpPr>
        <p:spPr>
          <a:xfrm>
            <a:off x="5486400" y="2801938"/>
            <a:ext cx="295275" cy="411162"/>
          </a:xfrm>
          <a:custGeom>
            <a:avLst/>
            <a:gdLst>
              <a:gd name="connsiteX0" fmla="*/ 0 w 188686"/>
              <a:gd name="connsiteY0" fmla="*/ 0 h 638629"/>
              <a:gd name="connsiteX1" fmla="*/ 58057 w 188686"/>
              <a:gd name="connsiteY1" fmla="*/ 43543 h 638629"/>
              <a:gd name="connsiteX2" fmla="*/ 87086 w 188686"/>
              <a:gd name="connsiteY2" fmla="*/ 116115 h 638629"/>
              <a:gd name="connsiteX3" fmla="*/ 130629 w 188686"/>
              <a:gd name="connsiteY3" fmla="*/ 203200 h 638629"/>
              <a:gd name="connsiteX4" fmla="*/ 145143 w 188686"/>
              <a:gd name="connsiteY4" fmla="*/ 304800 h 638629"/>
              <a:gd name="connsiteX5" fmla="*/ 145143 w 188686"/>
              <a:gd name="connsiteY5" fmla="*/ 391886 h 638629"/>
              <a:gd name="connsiteX6" fmla="*/ 145143 w 188686"/>
              <a:gd name="connsiteY6" fmla="*/ 493486 h 638629"/>
              <a:gd name="connsiteX7" fmla="*/ 188686 w 188686"/>
              <a:gd name="connsiteY7" fmla="*/ 638629 h 638629"/>
              <a:gd name="connsiteX8" fmla="*/ 188686 w 188686"/>
              <a:gd name="connsiteY8" fmla="*/ 638629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686" h="638629">
                <a:moveTo>
                  <a:pt x="0" y="0"/>
                </a:moveTo>
                <a:cubicBezTo>
                  <a:pt x="21771" y="12095"/>
                  <a:pt x="43543" y="24191"/>
                  <a:pt x="58057" y="43543"/>
                </a:cubicBezTo>
                <a:cubicBezTo>
                  <a:pt x="72571" y="62895"/>
                  <a:pt x="74991" y="89506"/>
                  <a:pt x="87086" y="116115"/>
                </a:cubicBezTo>
                <a:cubicBezTo>
                  <a:pt x="99181" y="142724"/>
                  <a:pt x="120953" y="171752"/>
                  <a:pt x="130629" y="203200"/>
                </a:cubicBezTo>
                <a:cubicBezTo>
                  <a:pt x="140305" y="234648"/>
                  <a:pt x="142724" y="273352"/>
                  <a:pt x="145143" y="304800"/>
                </a:cubicBezTo>
                <a:cubicBezTo>
                  <a:pt x="147562" y="336248"/>
                  <a:pt x="145143" y="391886"/>
                  <a:pt x="145143" y="391886"/>
                </a:cubicBezTo>
                <a:cubicBezTo>
                  <a:pt x="145143" y="423334"/>
                  <a:pt x="137886" y="452362"/>
                  <a:pt x="145143" y="493486"/>
                </a:cubicBezTo>
                <a:cubicBezTo>
                  <a:pt x="152400" y="534610"/>
                  <a:pt x="188686" y="638629"/>
                  <a:pt x="188686" y="638629"/>
                </a:cubicBezTo>
                <a:lnTo>
                  <a:pt x="188686" y="638629"/>
                </a:ln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Freeform: Shape 15">
            <a:extLst>
              <a:ext uri="{FF2B5EF4-FFF2-40B4-BE49-F238E27FC236}"/>
            </a:extLst>
          </p:cNvPr>
          <p:cNvSpPr/>
          <p:nvPr/>
        </p:nvSpPr>
        <p:spPr>
          <a:xfrm>
            <a:off x="4818063" y="3440113"/>
            <a:ext cx="290512" cy="57150"/>
          </a:xfrm>
          <a:custGeom>
            <a:avLst/>
            <a:gdLst>
              <a:gd name="connsiteX0" fmla="*/ 290286 w 290286"/>
              <a:gd name="connsiteY0" fmla="*/ 58057 h 58057"/>
              <a:gd name="connsiteX1" fmla="*/ 203200 w 290286"/>
              <a:gd name="connsiteY1" fmla="*/ 43543 h 58057"/>
              <a:gd name="connsiteX2" fmla="*/ 145143 w 290286"/>
              <a:gd name="connsiteY2" fmla="*/ 43543 h 58057"/>
              <a:gd name="connsiteX3" fmla="*/ 116114 w 290286"/>
              <a:gd name="connsiteY3" fmla="*/ 29028 h 58057"/>
              <a:gd name="connsiteX4" fmla="*/ 0 w 290286"/>
              <a:gd name="connsiteY4" fmla="*/ 0 h 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86" h="58057">
                <a:moveTo>
                  <a:pt x="290286" y="58057"/>
                </a:moveTo>
                <a:lnTo>
                  <a:pt x="203200" y="43543"/>
                </a:lnTo>
                <a:cubicBezTo>
                  <a:pt x="179010" y="41124"/>
                  <a:pt x="145143" y="43543"/>
                  <a:pt x="145143" y="43543"/>
                </a:cubicBezTo>
                <a:cubicBezTo>
                  <a:pt x="130629" y="41124"/>
                  <a:pt x="140304" y="36285"/>
                  <a:pt x="116114" y="29028"/>
                </a:cubicBezTo>
                <a:cubicBezTo>
                  <a:pt x="91924" y="21771"/>
                  <a:pt x="45962" y="10885"/>
                  <a:pt x="0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Freeform: Shape 16">
            <a:extLst>
              <a:ext uri="{FF2B5EF4-FFF2-40B4-BE49-F238E27FC236}"/>
            </a:extLst>
          </p:cNvPr>
          <p:cNvSpPr/>
          <p:nvPr/>
        </p:nvSpPr>
        <p:spPr>
          <a:xfrm>
            <a:off x="3990975" y="1989138"/>
            <a:ext cx="436563" cy="782637"/>
          </a:xfrm>
          <a:custGeom>
            <a:avLst/>
            <a:gdLst>
              <a:gd name="connsiteX0" fmla="*/ 0 w 435428"/>
              <a:gd name="connsiteY0" fmla="*/ 0 h 783772"/>
              <a:gd name="connsiteX1" fmla="*/ 116114 w 435428"/>
              <a:gd name="connsiteY1" fmla="*/ 261257 h 783772"/>
              <a:gd name="connsiteX2" fmla="*/ 159657 w 435428"/>
              <a:gd name="connsiteY2" fmla="*/ 391886 h 783772"/>
              <a:gd name="connsiteX3" fmla="*/ 217714 w 435428"/>
              <a:gd name="connsiteY3" fmla="*/ 522514 h 783772"/>
              <a:gd name="connsiteX4" fmla="*/ 435428 w 435428"/>
              <a:gd name="connsiteY4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8" h="783772">
                <a:moveTo>
                  <a:pt x="0" y="0"/>
                </a:moveTo>
                <a:cubicBezTo>
                  <a:pt x="44752" y="97971"/>
                  <a:pt x="89505" y="195943"/>
                  <a:pt x="116114" y="261257"/>
                </a:cubicBezTo>
                <a:cubicBezTo>
                  <a:pt x="142724" y="326571"/>
                  <a:pt x="142724" y="348343"/>
                  <a:pt x="159657" y="391886"/>
                </a:cubicBezTo>
                <a:cubicBezTo>
                  <a:pt x="176590" y="435429"/>
                  <a:pt x="171752" y="457200"/>
                  <a:pt x="217714" y="522514"/>
                </a:cubicBezTo>
                <a:cubicBezTo>
                  <a:pt x="263676" y="587828"/>
                  <a:pt x="349552" y="685800"/>
                  <a:pt x="435428" y="783772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Freeform: Shape 17">
            <a:extLst>
              <a:ext uri="{FF2B5EF4-FFF2-40B4-BE49-F238E27FC236}"/>
            </a:extLst>
          </p:cNvPr>
          <p:cNvSpPr/>
          <p:nvPr/>
        </p:nvSpPr>
        <p:spPr>
          <a:xfrm>
            <a:off x="3468688" y="1247775"/>
            <a:ext cx="44450" cy="131763"/>
          </a:xfrm>
          <a:custGeom>
            <a:avLst/>
            <a:gdLst>
              <a:gd name="connsiteX0" fmla="*/ 0 w 43543"/>
              <a:gd name="connsiteY0" fmla="*/ 0 h 130628"/>
              <a:gd name="connsiteX1" fmla="*/ 43543 w 43543"/>
              <a:gd name="connsiteY1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43" h="130628">
                <a:moveTo>
                  <a:pt x="0" y="0"/>
                </a:moveTo>
                <a:lnTo>
                  <a:pt x="43543" y="130628"/>
                </a:ln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Freeform: Shape 18">
            <a:extLst>
              <a:ext uri="{FF2B5EF4-FFF2-40B4-BE49-F238E27FC236}"/>
            </a:extLst>
          </p:cNvPr>
          <p:cNvSpPr/>
          <p:nvPr/>
        </p:nvSpPr>
        <p:spPr>
          <a:xfrm>
            <a:off x="4281488" y="3314700"/>
            <a:ext cx="633412" cy="323850"/>
          </a:xfrm>
          <a:custGeom>
            <a:avLst/>
            <a:gdLst>
              <a:gd name="connsiteX0" fmla="*/ 0 w 633412"/>
              <a:gd name="connsiteY0" fmla="*/ 323850 h 323850"/>
              <a:gd name="connsiteX1" fmla="*/ 100012 w 633412"/>
              <a:gd name="connsiteY1" fmla="*/ 309563 h 323850"/>
              <a:gd name="connsiteX2" fmla="*/ 185737 w 633412"/>
              <a:gd name="connsiteY2" fmla="*/ 266700 h 323850"/>
              <a:gd name="connsiteX3" fmla="*/ 276225 w 633412"/>
              <a:gd name="connsiteY3" fmla="*/ 204788 h 323850"/>
              <a:gd name="connsiteX4" fmla="*/ 395287 w 633412"/>
              <a:gd name="connsiteY4" fmla="*/ 147638 h 323850"/>
              <a:gd name="connsiteX5" fmla="*/ 481012 w 633412"/>
              <a:gd name="connsiteY5" fmla="*/ 109538 h 323850"/>
              <a:gd name="connsiteX6" fmla="*/ 533400 w 633412"/>
              <a:gd name="connsiteY6" fmla="*/ 90488 h 323850"/>
              <a:gd name="connsiteX7" fmla="*/ 590550 w 633412"/>
              <a:gd name="connsiteY7" fmla="*/ 57150 h 323850"/>
              <a:gd name="connsiteX8" fmla="*/ 633412 w 633412"/>
              <a:gd name="connsiteY8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412" h="323850">
                <a:moveTo>
                  <a:pt x="0" y="323850"/>
                </a:moveTo>
                <a:cubicBezTo>
                  <a:pt x="34528" y="321469"/>
                  <a:pt x="69056" y="319088"/>
                  <a:pt x="100012" y="309563"/>
                </a:cubicBezTo>
                <a:cubicBezTo>
                  <a:pt x="130968" y="300038"/>
                  <a:pt x="156368" y="284162"/>
                  <a:pt x="185737" y="266700"/>
                </a:cubicBezTo>
                <a:cubicBezTo>
                  <a:pt x="215106" y="249238"/>
                  <a:pt x="241300" y="224632"/>
                  <a:pt x="276225" y="204788"/>
                </a:cubicBezTo>
                <a:cubicBezTo>
                  <a:pt x="311150" y="184944"/>
                  <a:pt x="361156" y="163513"/>
                  <a:pt x="395287" y="147638"/>
                </a:cubicBezTo>
                <a:cubicBezTo>
                  <a:pt x="429418" y="131763"/>
                  <a:pt x="457993" y="119063"/>
                  <a:pt x="481012" y="109538"/>
                </a:cubicBezTo>
                <a:cubicBezTo>
                  <a:pt x="504031" y="100013"/>
                  <a:pt x="515144" y="99219"/>
                  <a:pt x="533400" y="90488"/>
                </a:cubicBezTo>
                <a:cubicBezTo>
                  <a:pt x="551656" y="81757"/>
                  <a:pt x="573881" y="72231"/>
                  <a:pt x="590550" y="57150"/>
                </a:cubicBezTo>
                <a:cubicBezTo>
                  <a:pt x="607219" y="42069"/>
                  <a:pt x="620315" y="21034"/>
                  <a:pt x="633412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Circle: Hollow 19">
            <a:extLst>
              <a:ext uri="{FF2B5EF4-FFF2-40B4-BE49-F238E27FC236}"/>
            </a:extLst>
          </p:cNvPr>
          <p:cNvSpPr/>
          <p:nvPr/>
        </p:nvSpPr>
        <p:spPr>
          <a:xfrm>
            <a:off x="755650" y="3638550"/>
            <a:ext cx="144463" cy="144463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/>
            </a:extLst>
          </p:cNvPr>
          <p:cNvSpPr/>
          <p:nvPr/>
        </p:nvSpPr>
        <p:spPr>
          <a:xfrm>
            <a:off x="5249863" y="3619500"/>
            <a:ext cx="495300" cy="860425"/>
          </a:xfrm>
          <a:custGeom>
            <a:avLst/>
            <a:gdLst>
              <a:gd name="connsiteX0" fmla="*/ 495300 w 495300"/>
              <a:gd name="connsiteY0" fmla="*/ 861060 h 861060"/>
              <a:gd name="connsiteX1" fmla="*/ 358140 w 495300"/>
              <a:gd name="connsiteY1" fmla="*/ 807720 h 861060"/>
              <a:gd name="connsiteX2" fmla="*/ 243840 w 495300"/>
              <a:gd name="connsiteY2" fmla="*/ 746760 h 861060"/>
              <a:gd name="connsiteX3" fmla="*/ 175260 w 495300"/>
              <a:gd name="connsiteY3" fmla="*/ 609600 h 861060"/>
              <a:gd name="connsiteX4" fmla="*/ 144780 w 495300"/>
              <a:gd name="connsiteY4" fmla="*/ 510540 h 861060"/>
              <a:gd name="connsiteX5" fmla="*/ 99060 w 495300"/>
              <a:gd name="connsiteY5" fmla="*/ 495300 h 861060"/>
              <a:gd name="connsiteX6" fmla="*/ 53340 w 495300"/>
              <a:gd name="connsiteY6" fmla="*/ 335280 h 861060"/>
              <a:gd name="connsiteX7" fmla="*/ 15240 w 495300"/>
              <a:gd name="connsiteY7" fmla="*/ 137160 h 861060"/>
              <a:gd name="connsiteX8" fmla="*/ 0 w 495300"/>
              <a:gd name="connsiteY8" fmla="*/ 0 h 8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00" h="861060">
                <a:moveTo>
                  <a:pt x="495300" y="861060"/>
                </a:moveTo>
                <a:cubicBezTo>
                  <a:pt x="447675" y="843915"/>
                  <a:pt x="400050" y="826770"/>
                  <a:pt x="358140" y="807720"/>
                </a:cubicBezTo>
                <a:cubicBezTo>
                  <a:pt x="316230" y="788670"/>
                  <a:pt x="274320" y="779780"/>
                  <a:pt x="243840" y="746760"/>
                </a:cubicBezTo>
                <a:cubicBezTo>
                  <a:pt x="213360" y="713740"/>
                  <a:pt x="191770" y="648970"/>
                  <a:pt x="175260" y="609600"/>
                </a:cubicBezTo>
                <a:cubicBezTo>
                  <a:pt x="158750" y="570230"/>
                  <a:pt x="157480" y="529590"/>
                  <a:pt x="144780" y="510540"/>
                </a:cubicBezTo>
                <a:cubicBezTo>
                  <a:pt x="132080" y="491490"/>
                  <a:pt x="114300" y="524510"/>
                  <a:pt x="99060" y="495300"/>
                </a:cubicBezTo>
                <a:cubicBezTo>
                  <a:pt x="83820" y="466090"/>
                  <a:pt x="67310" y="394970"/>
                  <a:pt x="53340" y="335280"/>
                </a:cubicBezTo>
                <a:cubicBezTo>
                  <a:pt x="39370" y="275590"/>
                  <a:pt x="24130" y="193040"/>
                  <a:pt x="15240" y="137160"/>
                </a:cubicBezTo>
                <a:cubicBezTo>
                  <a:pt x="6350" y="81280"/>
                  <a:pt x="3175" y="40640"/>
                  <a:pt x="0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Freeform: Shape 21">
            <a:extLst>
              <a:ext uri="{FF2B5EF4-FFF2-40B4-BE49-F238E27FC236}"/>
            </a:extLst>
          </p:cNvPr>
          <p:cNvSpPr/>
          <p:nvPr/>
        </p:nvSpPr>
        <p:spPr>
          <a:xfrm>
            <a:off x="2203450" y="4368800"/>
            <a:ext cx="153988" cy="508000"/>
          </a:xfrm>
          <a:custGeom>
            <a:avLst/>
            <a:gdLst>
              <a:gd name="connsiteX0" fmla="*/ 0 w 153265"/>
              <a:gd name="connsiteY0" fmla="*/ 0 h 508000"/>
              <a:gd name="connsiteX1" fmla="*/ 38100 w 153265"/>
              <a:gd name="connsiteY1" fmla="*/ 114300 h 508000"/>
              <a:gd name="connsiteX2" fmla="*/ 120650 w 153265"/>
              <a:gd name="connsiteY2" fmla="*/ 114300 h 508000"/>
              <a:gd name="connsiteX3" fmla="*/ 133350 w 153265"/>
              <a:gd name="connsiteY3" fmla="*/ 247650 h 508000"/>
              <a:gd name="connsiteX4" fmla="*/ 146050 w 153265"/>
              <a:gd name="connsiteY4" fmla="*/ 342900 h 508000"/>
              <a:gd name="connsiteX5" fmla="*/ 152400 w 153265"/>
              <a:gd name="connsiteY5" fmla="*/ 387350 h 508000"/>
              <a:gd name="connsiteX6" fmla="*/ 127000 w 153265"/>
              <a:gd name="connsiteY6" fmla="*/ 425450 h 508000"/>
              <a:gd name="connsiteX7" fmla="*/ 101600 w 153265"/>
              <a:gd name="connsiteY7" fmla="*/ 457200 h 508000"/>
              <a:gd name="connsiteX8" fmla="*/ 107950 w 153265"/>
              <a:gd name="connsiteY8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265" h="508000">
                <a:moveTo>
                  <a:pt x="0" y="0"/>
                </a:moveTo>
                <a:cubicBezTo>
                  <a:pt x="8996" y="47625"/>
                  <a:pt x="17992" y="95250"/>
                  <a:pt x="38100" y="114300"/>
                </a:cubicBezTo>
                <a:cubicBezTo>
                  <a:pt x="58208" y="133350"/>
                  <a:pt x="104775" y="92075"/>
                  <a:pt x="120650" y="114300"/>
                </a:cubicBezTo>
                <a:cubicBezTo>
                  <a:pt x="136525" y="136525"/>
                  <a:pt x="129117" y="209550"/>
                  <a:pt x="133350" y="247650"/>
                </a:cubicBezTo>
                <a:cubicBezTo>
                  <a:pt x="137583" y="285750"/>
                  <a:pt x="142875" y="319617"/>
                  <a:pt x="146050" y="342900"/>
                </a:cubicBezTo>
                <a:cubicBezTo>
                  <a:pt x="149225" y="366183"/>
                  <a:pt x="155575" y="373592"/>
                  <a:pt x="152400" y="387350"/>
                </a:cubicBezTo>
                <a:cubicBezTo>
                  <a:pt x="149225" y="401108"/>
                  <a:pt x="135467" y="413808"/>
                  <a:pt x="127000" y="425450"/>
                </a:cubicBezTo>
                <a:cubicBezTo>
                  <a:pt x="118533" y="437092"/>
                  <a:pt x="104775" y="443442"/>
                  <a:pt x="101600" y="457200"/>
                </a:cubicBezTo>
                <a:cubicBezTo>
                  <a:pt x="98425" y="470958"/>
                  <a:pt x="103187" y="489479"/>
                  <a:pt x="107950" y="50800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5144"/>
            <a:ext cx="9144000" cy="2160240"/>
          </a:xfrm>
          <a:solidFill>
            <a:schemeClr val="bg1">
              <a:alpha val="98000"/>
            </a:schemeClr>
          </a:solidFill>
        </p:spPr>
        <p:txBody>
          <a:bodyPr numCol="2"/>
          <a:lstStyle/>
          <a:p>
            <a:pPr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Holyrood Park, QR5</a:t>
            </a:r>
          </a:p>
          <a:p>
            <a:pPr>
              <a:defRPr/>
            </a:pP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Corstorphine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South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Gyle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QR9</a:t>
            </a:r>
          </a:p>
          <a:p>
            <a:pPr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Meadows to City centre QR6</a:t>
            </a:r>
          </a:p>
          <a:p>
            <a:pPr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 Leonards to Waverley Station </a:t>
            </a:r>
          </a:p>
          <a:p>
            <a:pPr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Meadows to Canal NCN75</a:t>
            </a:r>
          </a:p>
          <a:p>
            <a:pPr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Crewe Rd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Sth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Orchard Brae </a:t>
            </a:r>
          </a:p>
          <a:p>
            <a:pPr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Dundee Street -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Fountainbridge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Granton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Silverknowes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QR12</a:t>
            </a:r>
          </a:p>
          <a:p>
            <a:pPr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A8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Cyclepath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QR9</a:t>
            </a:r>
          </a:p>
          <a:p>
            <a:pPr>
              <a:defRPr/>
            </a:pP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Sighthill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Union Canal</a:t>
            </a:r>
          </a:p>
          <a:p>
            <a:pPr>
              <a:defRPr/>
            </a:pP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Marchmont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Kings Buildings</a:t>
            </a:r>
          </a:p>
        </p:txBody>
      </p:sp>
      <p:sp>
        <p:nvSpPr>
          <p:cNvPr id="23" name="Circle: Hollow 22">
            <a:extLst>
              <a:ext uri="{FF2B5EF4-FFF2-40B4-BE49-F238E27FC236}"/>
            </a:extLst>
          </p:cNvPr>
          <p:cNvSpPr/>
          <p:nvPr/>
        </p:nvSpPr>
        <p:spPr>
          <a:xfrm>
            <a:off x="2338388" y="3571875"/>
            <a:ext cx="144462" cy="144463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52243" name="Group 23"/>
          <p:cNvGrpSpPr>
            <a:grpSpLocks/>
          </p:cNvGrpSpPr>
          <p:nvPr/>
        </p:nvGrpSpPr>
        <p:grpSpPr bwMode="auto">
          <a:xfrm>
            <a:off x="6530975" y="690563"/>
            <a:ext cx="2613025" cy="923925"/>
            <a:chOff x="6510908" y="908720"/>
            <a:chExt cx="2633092" cy="923330"/>
          </a:xfrm>
        </p:grpSpPr>
        <p:sp>
          <p:nvSpPr>
            <p:cNvPr id="52244" name="TextBox 24"/>
            <p:cNvSpPr txBox="1">
              <a:spLocks noChangeArrowheads="1"/>
            </p:cNvSpPr>
            <p:nvPr/>
          </p:nvSpPr>
          <p:spPr bwMode="auto">
            <a:xfrm>
              <a:off x="6510908" y="908720"/>
              <a:ext cx="2633092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b="1"/>
                <a:t>Design 2018-19</a:t>
              </a:r>
            </a:p>
            <a:p>
              <a:pPr algn="r"/>
              <a:r>
                <a:rPr lang="en-GB" b="1"/>
                <a:t>Existing</a:t>
              </a:r>
            </a:p>
            <a:p>
              <a:pPr algn="r"/>
              <a:r>
                <a:rPr lang="en-GB" b="1"/>
                <a:t>Future routes</a:t>
              </a:r>
            </a:p>
          </p:txBody>
        </p:sp>
        <p:cxnSp>
          <p:nvCxnSpPr>
            <p:cNvPr id="26" name="Straight Connector 25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587693" y="1072127"/>
              <a:ext cx="433517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587693" y="1398941"/>
              <a:ext cx="433517" cy="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587693" y="1697199"/>
              <a:ext cx="433517" cy="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xfrm>
            <a:off x="323850" y="260350"/>
            <a:ext cx="86407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smtClean="0">
                <a:solidFill>
                  <a:srgbClr val="C00000"/>
                </a:solidFill>
                <a:latin typeface="Verdana" pitchFamily="34" charset="0"/>
              </a:rPr>
              <a:t>Promotion &amp; Marketing in 2017-18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4691063" cy="5256212"/>
          </a:xfrm>
        </p:spPr>
        <p:txBody>
          <a:bodyPr/>
          <a:lstStyle/>
          <a:p>
            <a:pPr>
              <a:defRPr/>
            </a:pPr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 Life</a:t>
            </a:r>
          </a:p>
          <a:p>
            <a:pPr marL="360363" indent="0">
              <a:buFontTx/>
              <a:buNone/>
              <a:defRPr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Biennial report on cycling in Edinburgh. Due Nov 2017</a:t>
            </a:r>
          </a:p>
          <a:p>
            <a:pPr marL="360363" indent="0">
              <a:buFontTx/>
              <a:buNone/>
              <a:defRPr/>
            </a:pP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indent="-354013">
              <a:defRPr/>
            </a:pPr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marketing promotion and workplace travel planning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4275" name="Group 6"/>
          <p:cNvGrpSpPr>
            <a:grpSpLocks/>
          </p:cNvGrpSpPr>
          <p:nvPr/>
        </p:nvGrpSpPr>
        <p:grpSpPr bwMode="auto">
          <a:xfrm>
            <a:off x="5194300" y="908050"/>
            <a:ext cx="3949700" cy="5949950"/>
            <a:chOff x="755576" y="3810327"/>
            <a:chExt cx="4979414" cy="7272808"/>
          </a:xfrm>
        </p:grpSpPr>
        <p:pic>
          <p:nvPicPr>
            <p:cNvPr id="5427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0657" y="3810327"/>
              <a:ext cx="4974333" cy="7272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7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576" y="5099629"/>
              <a:ext cx="3923927" cy="4334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smtClean="0">
                <a:solidFill>
                  <a:srgbClr val="C00000"/>
                </a:solidFill>
                <a:latin typeface="Verdana" pitchFamily="34" charset="0"/>
              </a:rPr>
              <a:t>The next five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027113"/>
            <a:ext cx="5808662" cy="4705350"/>
          </a:xfrm>
        </p:spPr>
        <p:txBody>
          <a:bodyPr/>
          <a:lstStyle/>
          <a:p>
            <a:pPr>
              <a:defRPr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 and goals for this administration</a:t>
            </a:r>
          </a:p>
          <a:p>
            <a:pPr marL="0" indent="0">
              <a:buFontTx/>
              <a:buNone/>
              <a:defRPr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Council agreed motion – City centre transformation - traffic study and commitment to pedestrian and cycle priority</a:t>
            </a:r>
          </a:p>
          <a:p>
            <a:pPr>
              <a:defRPr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0" y="4406900"/>
            <a:ext cx="27797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" y="4397375"/>
            <a:ext cx="29194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217613"/>
            <a:ext cx="3119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C:\Users\mcneillr\Desktop\Info for Aecom - Judith\Example OFBB digital ad.JPG"/>
          <p:cNvPicPr>
            <a:picLocks noChangeAspect="1" noChangeArrowheads="1"/>
          </p:cNvPicPr>
          <p:nvPr/>
        </p:nvPicPr>
        <p:blipFill>
          <a:blip r:embed="rId6"/>
          <a:srcRect t="-1956" r="755" b="-2"/>
          <a:stretch>
            <a:fillRect/>
          </a:stretch>
        </p:blipFill>
        <p:spPr bwMode="auto">
          <a:xfrm>
            <a:off x="5940425" y="3333750"/>
            <a:ext cx="311308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260350"/>
            <a:ext cx="8712200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600" b="1" smtClean="0">
                <a:solidFill>
                  <a:srgbClr val="C00000"/>
                </a:solidFill>
                <a:latin typeface="Verdana" pitchFamily="34" charset="0"/>
              </a:rPr>
              <a:t>Potential for increased cycling: perceptions</a:t>
            </a:r>
            <a:endParaRPr lang="en-GB" sz="2600" smtClean="0">
              <a:solidFill>
                <a:srgbClr val="C0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5300663"/>
            <a:ext cx="5184775" cy="1152525"/>
          </a:xfrm>
        </p:spPr>
        <p:txBody>
          <a:bodyPr/>
          <a:lstStyle/>
          <a:p>
            <a:pPr marL="0" indent="0">
              <a:spcBef>
                <a:spcPct val="40000"/>
              </a:spcBef>
              <a:spcAft>
                <a:spcPct val="30000"/>
              </a:spcAft>
              <a:buClr>
                <a:srgbClr val="C00000"/>
              </a:buClr>
              <a:buFontTx/>
              <a:buNone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Answers to ‘</a:t>
            </a:r>
            <a:r>
              <a:rPr lang="en-GB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you see yourself?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question in “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BikeLife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lvl="1">
              <a:spcBef>
                <a:spcPct val="40000"/>
              </a:spcBef>
              <a:spcAft>
                <a:spcPct val="30000"/>
              </a:spcAft>
              <a:buFontTx/>
              <a:buNone/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40000"/>
              </a:spcBef>
              <a:spcAft>
                <a:spcPct val="30000"/>
              </a:spcAft>
              <a:buFontTx/>
              <a:buNone/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4911725" cy="411003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009650"/>
            <a:ext cx="291147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095375"/>
            <a:ext cx="57721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94"/>
          <p:cNvSpPr txBox="1"/>
          <p:nvPr/>
        </p:nvSpPr>
        <p:spPr>
          <a:xfrm>
            <a:off x="1576388" y="5514975"/>
            <a:ext cx="5892800" cy="6508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Extract from Edinburgh Bike Life Report 2015; City of Edinburgh Council and Sustrans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274638"/>
            <a:ext cx="8713788" cy="566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600" b="1" smtClean="0">
                <a:solidFill>
                  <a:srgbClr val="C00000"/>
                </a:solidFill>
                <a:latin typeface="Verdana" pitchFamily="34" charset="0"/>
              </a:rPr>
              <a:t>Bike Life 2015</a:t>
            </a:r>
            <a:endParaRPr lang="en-GB" sz="26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/>
          <p:cNvPicPr>
            <a:picLocks noChangeAspect="1" noChangeArrowheads="1"/>
          </p:cNvPicPr>
          <p:nvPr/>
        </p:nvPicPr>
        <p:blipFill>
          <a:blip r:embed="rId3"/>
          <a:srcRect t="12195"/>
          <a:stretch>
            <a:fillRect/>
          </a:stretch>
        </p:blipFill>
        <p:spPr bwMode="auto">
          <a:xfrm>
            <a:off x="468313" y="1773238"/>
            <a:ext cx="82073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6804025" y="1196975"/>
            <a:ext cx="115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  <a:cs typeface="Calibri" pitchFamily="34" charset="0"/>
              </a:rPr>
              <a:t>2020 target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51725" y="1557338"/>
            <a:ext cx="0" cy="2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6" name="Group 18"/>
          <p:cNvGrpSpPr>
            <a:grpSpLocks/>
          </p:cNvGrpSpPr>
          <p:nvPr/>
        </p:nvGrpSpPr>
        <p:grpSpPr bwMode="auto">
          <a:xfrm>
            <a:off x="6659563" y="3141663"/>
            <a:ext cx="1081087" cy="522287"/>
            <a:chOff x="6660232" y="3337828"/>
            <a:chExt cx="1080120" cy="52322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804565" y="3482548"/>
              <a:ext cx="360041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59" name="TextBox 14"/>
            <p:cNvSpPr txBox="1">
              <a:spLocks noChangeArrowheads="1"/>
            </p:cNvSpPr>
            <p:nvPr/>
          </p:nvSpPr>
          <p:spPr bwMode="auto">
            <a:xfrm>
              <a:off x="7092280" y="3337828"/>
              <a:ext cx="6480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/>
                <a:t>7.3% </a:t>
              </a:r>
            </a:p>
            <a:p>
              <a:r>
                <a:rPr lang="en-GB" sz="1400" b="1"/>
                <a:t>2015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660232" y="3428477"/>
              <a:ext cx="144333" cy="1447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274638"/>
            <a:ext cx="8713788" cy="566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600" smtClean="0">
                <a:latin typeface="Verdana" pitchFamily="34" charset="0"/>
              </a:rPr>
              <a:t>Cycling growth and infrastructure</a:t>
            </a:r>
            <a:endParaRPr lang="en-GB" sz="26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 txBox="1">
            <a:spLocks/>
          </p:cNvSpPr>
          <p:nvPr/>
        </p:nvSpPr>
        <p:spPr bwMode="auto">
          <a:xfrm>
            <a:off x="576263" y="2438400"/>
            <a:ext cx="77755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Verdana" pitchFamily="34" charset="0"/>
              </a:rPr>
              <a:t>Key Achievements in 2016/17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4"/>
          <p:cNvGrpSpPr>
            <a:grpSpLocks/>
          </p:cNvGrpSpPr>
          <p:nvPr/>
        </p:nvGrpSpPr>
        <p:grpSpPr bwMode="auto">
          <a:xfrm>
            <a:off x="147638" y="492125"/>
            <a:ext cx="6043612" cy="6110288"/>
            <a:chOff x="1" y="350233"/>
            <a:chExt cx="6532364" cy="6605149"/>
          </a:xfrm>
        </p:grpSpPr>
        <p:grpSp>
          <p:nvGrpSpPr>
            <p:cNvPr id="27652" name="Group 3"/>
            <p:cNvGrpSpPr>
              <a:grpSpLocks/>
            </p:cNvGrpSpPr>
            <p:nvPr/>
          </p:nvGrpSpPr>
          <p:grpSpPr bwMode="auto">
            <a:xfrm>
              <a:off x="1" y="350233"/>
              <a:ext cx="6532364" cy="3942863"/>
              <a:chOff x="1" y="259706"/>
              <a:chExt cx="6532364" cy="3942863"/>
            </a:xfrm>
          </p:grpSpPr>
          <p:pic>
            <p:nvPicPr>
              <p:cNvPr id="27655" name="Picture 2" descr="https://i2.wp.com/tynecastlehighschool.org.uk/wp-content/uploads/2017/03/Screen-Shot-2017-03-02-at-11.59.06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" y="259706"/>
                <a:ext cx="6532364" cy="3942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228932" y="717897"/>
                <a:ext cx="3435197" cy="2423089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27653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2164" y="4537333"/>
              <a:ext cx="3419563" cy="2418049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</p:spPr>
        </p:pic>
        <p:pic>
          <p:nvPicPr>
            <p:cNvPr id="27654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1560" y="5043397"/>
              <a:ext cx="1365250" cy="1911985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</p:spPr>
        </p:pic>
      </p:grpSp>
      <p:sp>
        <p:nvSpPr>
          <p:cNvPr id="27650" name="Title 1"/>
          <p:cNvSpPr txBox="1">
            <a:spLocks/>
          </p:cNvSpPr>
          <p:nvPr/>
        </p:nvSpPr>
        <p:spPr bwMode="auto">
          <a:xfrm>
            <a:off x="936625" y="166688"/>
            <a:ext cx="72707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600" b="1">
                <a:solidFill>
                  <a:srgbClr val="C00000"/>
                </a:solidFill>
                <a:latin typeface="Verdana" pitchFamily="34" charset="0"/>
              </a:rPr>
              <a:t>20mph Speed Limit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9288" y="815975"/>
            <a:ext cx="32670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half of the Scheme delivered (Phases 1 and 2 )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3 underway (from Aug 2017)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smtClean="0">
                <a:solidFill>
                  <a:srgbClr val="C00000"/>
                </a:solidFill>
                <a:latin typeface="Verdana" pitchFamily="34" charset="0"/>
              </a:rPr>
              <a:t>Construction in 2016/2017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xfrm>
            <a:off x="-20638" y="4184650"/>
            <a:ext cx="9164638" cy="1835150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600" smtClean="0">
                <a:latin typeface="Verdana" pitchFamily="34" charset="0"/>
              </a:rPr>
              <a:t>Innocent Railway Lighting</a:t>
            </a:r>
          </a:p>
          <a:p>
            <a:r>
              <a:rPr lang="en-GB" sz="1600" smtClean="0">
                <a:latin typeface="Verdana" pitchFamily="34" charset="0"/>
              </a:rPr>
              <a:t>A8 upgrades, phase 2</a:t>
            </a:r>
          </a:p>
          <a:p>
            <a:r>
              <a:rPr lang="en-GB" sz="1600" smtClean="0">
                <a:latin typeface="Verdana" pitchFamily="34" charset="0"/>
              </a:rPr>
              <a:t>Newhaven Ramp at Lindsay Rd </a:t>
            </a:r>
          </a:p>
          <a:p>
            <a:r>
              <a:rPr lang="en-GB" sz="1600" smtClean="0">
                <a:latin typeface="Verdana" pitchFamily="34" charset="0"/>
              </a:rPr>
              <a:t>Gyle park path and flooding improvements</a:t>
            </a:r>
          </a:p>
          <a:p>
            <a:r>
              <a:rPr lang="en-GB" sz="1600" smtClean="0">
                <a:latin typeface="Verdana" pitchFamily="34" charset="0"/>
              </a:rPr>
              <a:t>Over 300 public cycle parking spaces (2015-17) – City wide</a:t>
            </a:r>
          </a:p>
          <a:p>
            <a:r>
              <a:rPr lang="en-GB" sz="1600" smtClean="0">
                <a:latin typeface="Verdana" pitchFamily="34" charset="0"/>
              </a:rPr>
              <a:t>£900k North Edinburgh Path Network improvements – due Winter 2017/18</a:t>
            </a:r>
          </a:p>
        </p:txBody>
      </p:sp>
      <p:sp>
        <p:nvSpPr>
          <p:cNvPr id="6" name="Circle: Hollow 5">
            <a:extLst>
              <a:ext uri="{FF2B5EF4-FFF2-40B4-BE49-F238E27FC236}"/>
            </a:extLst>
          </p:cNvPr>
          <p:cNvSpPr/>
          <p:nvPr/>
        </p:nvSpPr>
        <p:spPr>
          <a:xfrm>
            <a:off x="6443663" y="1268413"/>
            <a:ext cx="144462" cy="144462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/>
            </a:extLst>
          </p:cNvPr>
          <p:cNvSpPr/>
          <p:nvPr/>
        </p:nvSpPr>
        <p:spPr>
          <a:xfrm>
            <a:off x="2843213" y="3470275"/>
            <a:ext cx="144462" cy="144463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/>
            </a:extLst>
          </p:cNvPr>
          <p:cNvSpPr/>
          <p:nvPr/>
        </p:nvSpPr>
        <p:spPr>
          <a:xfrm>
            <a:off x="6950075" y="3429000"/>
            <a:ext cx="815975" cy="266700"/>
          </a:xfrm>
          <a:custGeom>
            <a:avLst/>
            <a:gdLst>
              <a:gd name="connsiteX0" fmla="*/ 0 w 815975"/>
              <a:gd name="connsiteY0" fmla="*/ 0 h 266700"/>
              <a:gd name="connsiteX1" fmla="*/ 142875 w 815975"/>
              <a:gd name="connsiteY1" fmla="*/ 44450 h 266700"/>
              <a:gd name="connsiteX2" fmla="*/ 361950 w 815975"/>
              <a:gd name="connsiteY2" fmla="*/ 142875 h 266700"/>
              <a:gd name="connsiteX3" fmla="*/ 447675 w 815975"/>
              <a:gd name="connsiteY3" fmla="*/ 146050 h 266700"/>
              <a:gd name="connsiteX4" fmla="*/ 479425 w 815975"/>
              <a:gd name="connsiteY4" fmla="*/ 165100 h 266700"/>
              <a:gd name="connsiteX5" fmla="*/ 584200 w 815975"/>
              <a:gd name="connsiteY5" fmla="*/ 193675 h 266700"/>
              <a:gd name="connsiteX6" fmla="*/ 708025 w 815975"/>
              <a:gd name="connsiteY6" fmla="*/ 238125 h 266700"/>
              <a:gd name="connsiteX7" fmla="*/ 815975 w 815975"/>
              <a:gd name="connsiteY7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975" h="266700">
                <a:moveTo>
                  <a:pt x="0" y="0"/>
                </a:moveTo>
                <a:cubicBezTo>
                  <a:pt x="41275" y="10319"/>
                  <a:pt x="82550" y="20638"/>
                  <a:pt x="142875" y="44450"/>
                </a:cubicBezTo>
                <a:cubicBezTo>
                  <a:pt x="203200" y="68262"/>
                  <a:pt x="311150" y="125942"/>
                  <a:pt x="361950" y="142875"/>
                </a:cubicBezTo>
                <a:cubicBezTo>
                  <a:pt x="412750" y="159808"/>
                  <a:pt x="428096" y="142346"/>
                  <a:pt x="447675" y="146050"/>
                </a:cubicBezTo>
                <a:cubicBezTo>
                  <a:pt x="467254" y="149754"/>
                  <a:pt x="456671" y="157163"/>
                  <a:pt x="479425" y="165100"/>
                </a:cubicBezTo>
                <a:cubicBezTo>
                  <a:pt x="502179" y="173038"/>
                  <a:pt x="546100" y="181504"/>
                  <a:pt x="584200" y="193675"/>
                </a:cubicBezTo>
                <a:cubicBezTo>
                  <a:pt x="622300" y="205846"/>
                  <a:pt x="669396" y="225954"/>
                  <a:pt x="708025" y="238125"/>
                </a:cubicBezTo>
                <a:cubicBezTo>
                  <a:pt x="746654" y="250296"/>
                  <a:pt x="781314" y="258498"/>
                  <a:pt x="815975" y="2667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Freeform: Shape 11">
            <a:extLst>
              <a:ext uri="{FF2B5EF4-FFF2-40B4-BE49-F238E27FC236}"/>
            </a:extLst>
          </p:cNvPr>
          <p:cNvSpPr/>
          <p:nvPr/>
        </p:nvSpPr>
        <p:spPr>
          <a:xfrm>
            <a:off x="566738" y="3440113"/>
            <a:ext cx="549275" cy="46037"/>
          </a:xfrm>
          <a:custGeom>
            <a:avLst/>
            <a:gdLst>
              <a:gd name="connsiteX0" fmla="*/ 0 w 815975"/>
              <a:gd name="connsiteY0" fmla="*/ 0 h 266700"/>
              <a:gd name="connsiteX1" fmla="*/ 142875 w 815975"/>
              <a:gd name="connsiteY1" fmla="*/ 44450 h 266700"/>
              <a:gd name="connsiteX2" fmla="*/ 361950 w 815975"/>
              <a:gd name="connsiteY2" fmla="*/ 142875 h 266700"/>
              <a:gd name="connsiteX3" fmla="*/ 447675 w 815975"/>
              <a:gd name="connsiteY3" fmla="*/ 146050 h 266700"/>
              <a:gd name="connsiteX4" fmla="*/ 479425 w 815975"/>
              <a:gd name="connsiteY4" fmla="*/ 165100 h 266700"/>
              <a:gd name="connsiteX5" fmla="*/ 584200 w 815975"/>
              <a:gd name="connsiteY5" fmla="*/ 193675 h 266700"/>
              <a:gd name="connsiteX6" fmla="*/ 708025 w 815975"/>
              <a:gd name="connsiteY6" fmla="*/ 238125 h 266700"/>
              <a:gd name="connsiteX7" fmla="*/ 815975 w 815975"/>
              <a:gd name="connsiteY7" fmla="*/ 266700 h 266700"/>
              <a:gd name="connsiteX0" fmla="*/ 0 w 815975"/>
              <a:gd name="connsiteY0" fmla="*/ 5086 h 504221"/>
              <a:gd name="connsiteX1" fmla="*/ 142875 w 815975"/>
              <a:gd name="connsiteY1" fmla="*/ 49536 h 504221"/>
              <a:gd name="connsiteX2" fmla="*/ 344941 w 815975"/>
              <a:gd name="connsiteY2" fmla="*/ 503560 h 504221"/>
              <a:gd name="connsiteX3" fmla="*/ 447675 w 815975"/>
              <a:gd name="connsiteY3" fmla="*/ 151136 h 504221"/>
              <a:gd name="connsiteX4" fmla="*/ 479425 w 815975"/>
              <a:gd name="connsiteY4" fmla="*/ 170186 h 504221"/>
              <a:gd name="connsiteX5" fmla="*/ 584200 w 815975"/>
              <a:gd name="connsiteY5" fmla="*/ 198761 h 504221"/>
              <a:gd name="connsiteX6" fmla="*/ 708025 w 815975"/>
              <a:gd name="connsiteY6" fmla="*/ 243211 h 504221"/>
              <a:gd name="connsiteX7" fmla="*/ 815975 w 815975"/>
              <a:gd name="connsiteY7" fmla="*/ 271786 h 504221"/>
              <a:gd name="connsiteX0" fmla="*/ 0 w 815975"/>
              <a:gd name="connsiteY0" fmla="*/ 0 h 502187"/>
              <a:gd name="connsiteX1" fmla="*/ 142875 w 815975"/>
              <a:gd name="connsiteY1" fmla="*/ 311150 h 502187"/>
              <a:gd name="connsiteX2" fmla="*/ 344941 w 815975"/>
              <a:gd name="connsiteY2" fmla="*/ 498474 h 502187"/>
              <a:gd name="connsiteX3" fmla="*/ 447675 w 815975"/>
              <a:gd name="connsiteY3" fmla="*/ 146050 h 502187"/>
              <a:gd name="connsiteX4" fmla="*/ 479425 w 815975"/>
              <a:gd name="connsiteY4" fmla="*/ 165100 h 502187"/>
              <a:gd name="connsiteX5" fmla="*/ 584200 w 815975"/>
              <a:gd name="connsiteY5" fmla="*/ 193675 h 502187"/>
              <a:gd name="connsiteX6" fmla="*/ 708025 w 815975"/>
              <a:gd name="connsiteY6" fmla="*/ 238125 h 502187"/>
              <a:gd name="connsiteX7" fmla="*/ 815975 w 815975"/>
              <a:gd name="connsiteY7" fmla="*/ 266700 h 502187"/>
              <a:gd name="connsiteX0" fmla="*/ 0 w 815975"/>
              <a:gd name="connsiteY0" fmla="*/ 0 h 606795"/>
              <a:gd name="connsiteX1" fmla="*/ 142875 w 815975"/>
              <a:gd name="connsiteY1" fmla="*/ 311150 h 606795"/>
              <a:gd name="connsiteX2" fmla="*/ 344941 w 815975"/>
              <a:gd name="connsiteY2" fmla="*/ 498474 h 606795"/>
              <a:gd name="connsiteX3" fmla="*/ 422162 w 815975"/>
              <a:gd name="connsiteY3" fmla="*/ 590552 h 606795"/>
              <a:gd name="connsiteX4" fmla="*/ 479425 w 815975"/>
              <a:gd name="connsiteY4" fmla="*/ 165100 h 606795"/>
              <a:gd name="connsiteX5" fmla="*/ 584200 w 815975"/>
              <a:gd name="connsiteY5" fmla="*/ 193675 h 606795"/>
              <a:gd name="connsiteX6" fmla="*/ 708025 w 815975"/>
              <a:gd name="connsiteY6" fmla="*/ 238125 h 606795"/>
              <a:gd name="connsiteX7" fmla="*/ 815975 w 815975"/>
              <a:gd name="connsiteY7" fmla="*/ 266700 h 606795"/>
              <a:gd name="connsiteX0" fmla="*/ 0 w 815975"/>
              <a:gd name="connsiteY0" fmla="*/ 0 h 757544"/>
              <a:gd name="connsiteX1" fmla="*/ 142875 w 815975"/>
              <a:gd name="connsiteY1" fmla="*/ 311150 h 757544"/>
              <a:gd name="connsiteX2" fmla="*/ 344941 w 815975"/>
              <a:gd name="connsiteY2" fmla="*/ 498474 h 757544"/>
              <a:gd name="connsiteX3" fmla="*/ 422162 w 815975"/>
              <a:gd name="connsiteY3" fmla="*/ 590552 h 757544"/>
              <a:gd name="connsiteX4" fmla="*/ 496434 w 815975"/>
              <a:gd name="connsiteY4" fmla="*/ 742949 h 757544"/>
              <a:gd name="connsiteX5" fmla="*/ 584200 w 815975"/>
              <a:gd name="connsiteY5" fmla="*/ 193675 h 757544"/>
              <a:gd name="connsiteX6" fmla="*/ 708025 w 815975"/>
              <a:gd name="connsiteY6" fmla="*/ 238125 h 757544"/>
              <a:gd name="connsiteX7" fmla="*/ 815975 w 815975"/>
              <a:gd name="connsiteY7" fmla="*/ 266700 h 757544"/>
              <a:gd name="connsiteX0" fmla="*/ 0 w 815975"/>
              <a:gd name="connsiteY0" fmla="*/ 0 h 808270"/>
              <a:gd name="connsiteX1" fmla="*/ 142875 w 815975"/>
              <a:gd name="connsiteY1" fmla="*/ 311150 h 808270"/>
              <a:gd name="connsiteX2" fmla="*/ 344941 w 815975"/>
              <a:gd name="connsiteY2" fmla="*/ 498474 h 808270"/>
              <a:gd name="connsiteX3" fmla="*/ 422162 w 815975"/>
              <a:gd name="connsiteY3" fmla="*/ 590552 h 808270"/>
              <a:gd name="connsiteX4" fmla="*/ 496434 w 815975"/>
              <a:gd name="connsiteY4" fmla="*/ 742949 h 808270"/>
              <a:gd name="connsiteX5" fmla="*/ 605461 w 815975"/>
              <a:gd name="connsiteY5" fmla="*/ 771527 h 808270"/>
              <a:gd name="connsiteX6" fmla="*/ 708025 w 815975"/>
              <a:gd name="connsiteY6" fmla="*/ 238125 h 808270"/>
              <a:gd name="connsiteX7" fmla="*/ 815975 w 815975"/>
              <a:gd name="connsiteY7" fmla="*/ 266700 h 808270"/>
              <a:gd name="connsiteX0" fmla="*/ 0 w 815975"/>
              <a:gd name="connsiteY0" fmla="*/ 0 h 785289"/>
              <a:gd name="connsiteX1" fmla="*/ 142875 w 815975"/>
              <a:gd name="connsiteY1" fmla="*/ 311150 h 785289"/>
              <a:gd name="connsiteX2" fmla="*/ 344941 w 815975"/>
              <a:gd name="connsiteY2" fmla="*/ 498474 h 785289"/>
              <a:gd name="connsiteX3" fmla="*/ 422162 w 815975"/>
              <a:gd name="connsiteY3" fmla="*/ 590552 h 785289"/>
              <a:gd name="connsiteX4" fmla="*/ 496434 w 815975"/>
              <a:gd name="connsiteY4" fmla="*/ 742949 h 785289"/>
              <a:gd name="connsiteX5" fmla="*/ 605461 w 815975"/>
              <a:gd name="connsiteY5" fmla="*/ 771527 h 785289"/>
              <a:gd name="connsiteX6" fmla="*/ 716529 w 815975"/>
              <a:gd name="connsiteY6" fmla="*/ 549277 h 785289"/>
              <a:gd name="connsiteX7" fmla="*/ 815975 w 815975"/>
              <a:gd name="connsiteY7" fmla="*/ 266700 h 785289"/>
              <a:gd name="connsiteX0" fmla="*/ 0 w 815975"/>
              <a:gd name="connsiteY0" fmla="*/ 0 h 785289"/>
              <a:gd name="connsiteX1" fmla="*/ 142875 w 815975"/>
              <a:gd name="connsiteY1" fmla="*/ 311150 h 785289"/>
              <a:gd name="connsiteX2" fmla="*/ 422162 w 815975"/>
              <a:gd name="connsiteY2" fmla="*/ 590552 h 785289"/>
              <a:gd name="connsiteX3" fmla="*/ 496434 w 815975"/>
              <a:gd name="connsiteY3" fmla="*/ 742949 h 785289"/>
              <a:gd name="connsiteX4" fmla="*/ 605461 w 815975"/>
              <a:gd name="connsiteY4" fmla="*/ 771527 h 785289"/>
              <a:gd name="connsiteX5" fmla="*/ 716529 w 815975"/>
              <a:gd name="connsiteY5" fmla="*/ 549277 h 785289"/>
              <a:gd name="connsiteX6" fmla="*/ 815975 w 815975"/>
              <a:gd name="connsiteY6" fmla="*/ 266700 h 785289"/>
              <a:gd name="connsiteX0" fmla="*/ 0 w 815975"/>
              <a:gd name="connsiteY0" fmla="*/ 0 h 798257"/>
              <a:gd name="connsiteX1" fmla="*/ 142875 w 815975"/>
              <a:gd name="connsiteY1" fmla="*/ 311150 h 798257"/>
              <a:gd name="connsiteX2" fmla="*/ 496434 w 815975"/>
              <a:gd name="connsiteY2" fmla="*/ 742949 h 798257"/>
              <a:gd name="connsiteX3" fmla="*/ 605461 w 815975"/>
              <a:gd name="connsiteY3" fmla="*/ 771527 h 798257"/>
              <a:gd name="connsiteX4" fmla="*/ 716529 w 815975"/>
              <a:gd name="connsiteY4" fmla="*/ 549277 h 798257"/>
              <a:gd name="connsiteX5" fmla="*/ 815975 w 815975"/>
              <a:gd name="connsiteY5" fmla="*/ 266700 h 798257"/>
              <a:gd name="connsiteX0" fmla="*/ 0 w 815975"/>
              <a:gd name="connsiteY0" fmla="*/ 0 h 771527"/>
              <a:gd name="connsiteX1" fmla="*/ 142875 w 815975"/>
              <a:gd name="connsiteY1" fmla="*/ 311150 h 771527"/>
              <a:gd name="connsiteX2" fmla="*/ 605461 w 815975"/>
              <a:gd name="connsiteY2" fmla="*/ 771527 h 771527"/>
              <a:gd name="connsiteX3" fmla="*/ 716529 w 815975"/>
              <a:gd name="connsiteY3" fmla="*/ 549277 h 771527"/>
              <a:gd name="connsiteX4" fmla="*/ 815975 w 815975"/>
              <a:gd name="connsiteY4" fmla="*/ 266700 h 771527"/>
              <a:gd name="connsiteX0" fmla="*/ 0 w 815975"/>
              <a:gd name="connsiteY0" fmla="*/ 0 h 549536"/>
              <a:gd name="connsiteX1" fmla="*/ 142875 w 815975"/>
              <a:gd name="connsiteY1" fmla="*/ 311150 h 549536"/>
              <a:gd name="connsiteX2" fmla="*/ 716529 w 815975"/>
              <a:gd name="connsiteY2" fmla="*/ 549277 h 549536"/>
              <a:gd name="connsiteX3" fmla="*/ 815975 w 815975"/>
              <a:gd name="connsiteY3" fmla="*/ 266700 h 549536"/>
              <a:gd name="connsiteX0" fmla="*/ 0 w 815975"/>
              <a:gd name="connsiteY0" fmla="*/ 0 h 394983"/>
              <a:gd name="connsiteX1" fmla="*/ 142875 w 815975"/>
              <a:gd name="connsiteY1" fmla="*/ 311150 h 394983"/>
              <a:gd name="connsiteX2" fmla="*/ 613734 w 815975"/>
              <a:gd name="connsiteY2" fmla="*/ 393702 h 394983"/>
              <a:gd name="connsiteX3" fmla="*/ 815975 w 815975"/>
              <a:gd name="connsiteY3" fmla="*/ 266700 h 394983"/>
              <a:gd name="connsiteX0" fmla="*/ 0 w 826254"/>
              <a:gd name="connsiteY0" fmla="*/ 0 h 555626"/>
              <a:gd name="connsiteX1" fmla="*/ 142875 w 826254"/>
              <a:gd name="connsiteY1" fmla="*/ 311150 h 555626"/>
              <a:gd name="connsiteX2" fmla="*/ 613734 w 826254"/>
              <a:gd name="connsiteY2" fmla="*/ 393702 h 555626"/>
              <a:gd name="connsiteX3" fmla="*/ 826254 w 826254"/>
              <a:gd name="connsiteY3" fmla="*/ 555626 h 555626"/>
              <a:gd name="connsiteX0" fmla="*/ 0 w 826254"/>
              <a:gd name="connsiteY0" fmla="*/ 0 h 555626"/>
              <a:gd name="connsiteX1" fmla="*/ 142875 w 826254"/>
              <a:gd name="connsiteY1" fmla="*/ 311150 h 555626"/>
              <a:gd name="connsiteX2" fmla="*/ 572616 w 826254"/>
              <a:gd name="connsiteY2" fmla="*/ 438152 h 555626"/>
              <a:gd name="connsiteX3" fmla="*/ 826254 w 826254"/>
              <a:gd name="connsiteY3" fmla="*/ 555626 h 555626"/>
              <a:gd name="connsiteX0" fmla="*/ 0 w 815975"/>
              <a:gd name="connsiteY0" fmla="*/ 0 h 466726"/>
              <a:gd name="connsiteX1" fmla="*/ 142875 w 815975"/>
              <a:gd name="connsiteY1" fmla="*/ 311150 h 466726"/>
              <a:gd name="connsiteX2" fmla="*/ 572616 w 815975"/>
              <a:gd name="connsiteY2" fmla="*/ 438152 h 466726"/>
              <a:gd name="connsiteX3" fmla="*/ 815975 w 815975"/>
              <a:gd name="connsiteY3" fmla="*/ 466726 h 466726"/>
              <a:gd name="connsiteX0" fmla="*/ 0 w 887931"/>
              <a:gd name="connsiteY0" fmla="*/ 7494 h 163069"/>
              <a:gd name="connsiteX1" fmla="*/ 214831 w 887931"/>
              <a:gd name="connsiteY1" fmla="*/ 7493 h 163069"/>
              <a:gd name="connsiteX2" fmla="*/ 644572 w 887931"/>
              <a:gd name="connsiteY2" fmla="*/ 134495 h 163069"/>
              <a:gd name="connsiteX3" fmla="*/ 887931 w 887931"/>
              <a:gd name="connsiteY3" fmla="*/ 163069 h 16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931" h="163069">
                <a:moveTo>
                  <a:pt x="0" y="7494"/>
                </a:moveTo>
                <a:cubicBezTo>
                  <a:pt x="41275" y="17813"/>
                  <a:pt x="107402" y="-13674"/>
                  <a:pt x="214831" y="7493"/>
                </a:cubicBezTo>
                <a:cubicBezTo>
                  <a:pt x="322260" y="28660"/>
                  <a:pt x="532389" y="108566"/>
                  <a:pt x="644572" y="134495"/>
                </a:cubicBezTo>
                <a:cubicBezTo>
                  <a:pt x="756755" y="160424"/>
                  <a:pt x="853270" y="154867"/>
                  <a:pt x="887931" y="1630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28680" name="Group 12"/>
          <p:cNvGrpSpPr>
            <a:grpSpLocks/>
          </p:cNvGrpSpPr>
          <p:nvPr/>
        </p:nvGrpSpPr>
        <p:grpSpPr bwMode="auto">
          <a:xfrm>
            <a:off x="-4763" y="836613"/>
            <a:ext cx="2632076" cy="923925"/>
            <a:chOff x="6510908" y="908720"/>
            <a:chExt cx="2633092" cy="923330"/>
          </a:xfrm>
        </p:grpSpPr>
        <p:sp>
          <p:nvSpPr>
            <p:cNvPr id="28681" name="TextBox 13"/>
            <p:cNvSpPr txBox="1">
              <a:spLocks noChangeArrowheads="1"/>
            </p:cNvSpPr>
            <p:nvPr/>
          </p:nvSpPr>
          <p:spPr bwMode="auto">
            <a:xfrm>
              <a:off x="6510908" y="908720"/>
              <a:ext cx="2633092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b="1"/>
                <a:t>Built 2016-17</a:t>
              </a:r>
            </a:p>
            <a:p>
              <a:pPr algn="r"/>
              <a:r>
                <a:rPr lang="en-GB" b="1"/>
                <a:t>Existing</a:t>
              </a:r>
            </a:p>
            <a:p>
              <a:pPr algn="r"/>
              <a:r>
                <a:rPr lang="en-GB" b="1"/>
                <a:t>Future routes</a:t>
              </a:r>
            </a:p>
          </p:txBody>
        </p:sp>
        <p:cxnSp>
          <p:nvCxnSpPr>
            <p:cNvPr id="15" name="Straight Connector 14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588726" y="1072127"/>
              <a:ext cx="431967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588726" y="1398941"/>
              <a:ext cx="431967" cy="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588726" y="1697199"/>
              <a:ext cx="431967" cy="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0538"/>
            <a:ext cx="7596188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 txBox="1">
            <a:spLocks/>
          </p:cNvSpPr>
          <p:nvPr/>
        </p:nvSpPr>
        <p:spPr bwMode="auto">
          <a:xfrm>
            <a:off x="0" y="-26988"/>
            <a:ext cx="9144000" cy="6635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600" b="1">
                <a:solidFill>
                  <a:srgbClr val="C00000"/>
                </a:solidFill>
                <a:latin typeface="Verdana" pitchFamily="34" charset="0"/>
              </a:rPr>
              <a:t>Design work 2017 – QuietRoutes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5282102"/>
            <a:ext cx="9144001" cy="2862322"/>
          </a:xfrm>
          <a:prstGeom prst="rect">
            <a:avLst/>
          </a:prstGeom>
          <a:solidFill>
            <a:schemeClr val="bg1"/>
          </a:solidFill>
        </p:spPr>
        <p:txBody>
          <a:bodyPr numCol="2">
            <a:spAutoFit/>
          </a:bodyPr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NCN 1 City centre West East Link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8 Roseburn - Edinburgh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QR6 Newington - City centre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QR30 Holyrood Park - King’s Buildings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QR20 Inverleith –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Restalrig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QR61 Gilmerton –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Niddrie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11-14 North Edinburgh Path Network 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QR13 Lower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Granton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Road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QR50 Davidson Mains Park</a:t>
            </a:r>
          </a:p>
        </p:txBody>
      </p:sp>
      <p:grpSp>
        <p:nvGrpSpPr>
          <p:cNvPr id="30724" name="Group 3"/>
          <p:cNvGrpSpPr>
            <a:grpSpLocks/>
          </p:cNvGrpSpPr>
          <p:nvPr/>
        </p:nvGrpSpPr>
        <p:grpSpPr bwMode="auto">
          <a:xfrm>
            <a:off x="6546850" y="627063"/>
            <a:ext cx="2597150" cy="923925"/>
            <a:chOff x="6510908" y="908720"/>
            <a:chExt cx="2597131" cy="923330"/>
          </a:xfrm>
        </p:grpSpPr>
        <p:sp>
          <p:nvSpPr>
            <p:cNvPr id="30744" name="TextBox 2"/>
            <p:cNvSpPr txBox="1">
              <a:spLocks noChangeArrowheads="1"/>
            </p:cNvSpPr>
            <p:nvPr/>
          </p:nvSpPr>
          <p:spPr bwMode="auto">
            <a:xfrm>
              <a:off x="6510908" y="908720"/>
              <a:ext cx="2597131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b="1"/>
                <a:t>Designed 2017</a:t>
              </a:r>
            </a:p>
            <a:p>
              <a:pPr algn="r"/>
              <a:r>
                <a:rPr lang="en-GB" b="1"/>
                <a:t>Existing</a:t>
              </a:r>
            </a:p>
            <a:p>
              <a:pPr algn="r"/>
              <a:r>
                <a:rPr lang="en-GB" b="1"/>
                <a:t>Future routes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588695" y="1072127"/>
              <a:ext cx="433384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88695" y="1398941"/>
              <a:ext cx="433384" cy="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88695" y="1697199"/>
              <a:ext cx="433384" cy="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ircle: Hollow 51">
            <a:extLst>
              <a:ext uri="{FF2B5EF4-FFF2-40B4-BE49-F238E27FC236}"/>
            </a:extLst>
          </p:cNvPr>
          <p:cNvSpPr/>
          <p:nvPr/>
        </p:nvSpPr>
        <p:spPr>
          <a:xfrm>
            <a:off x="6402388" y="4259263"/>
            <a:ext cx="144462" cy="142875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6" name="Circle: Hollow 55">
            <a:extLst>
              <a:ext uri="{FF2B5EF4-FFF2-40B4-BE49-F238E27FC236}"/>
            </a:extLst>
          </p:cNvPr>
          <p:cNvSpPr/>
          <p:nvPr/>
        </p:nvSpPr>
        <p:spPr>
          <a:xfrm>
            <a:off x="6826250" y="3902075"/>
            <a:ext cx="142875" cy="142875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9" name="Circle: Hollow 58">
            <a:extLst>
              <a:ext uri="{FF2B5EF4-FFF2-40B4-BE49-F238E27FC236}"/>
            </a:extLst>
          </p:cNvPr>
          <p:cNvSpPr/>
          <p:nvPr/>
        </p:nvSpPr>
        <p:spPr>
          <a:xfrm>
            <a:off x="6315075" y="4765675"/>
            <a:ext cx="144463" cy="144463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/>
            </a:extLst>
          </p:cNvPr>
          <p:cNvSpPr/>
          <p:nvPr/>
        </p:nvSpPr>
        <p:spPr>
          <a:xfrm>
            <a:off x="6840538" y="3378200"/>
            <a:ext cx="47625" cy="180975"/>
          </a:xfrm>
          <a:custGeom>
            <a:avLst/>
            <a:gdLst>
              <a:gd name="connsiteX0" fmla="*/ 4124 w 46987"/>
              <a:gd name="connsiteY0" fmla="*/ 0 h 180975"/>
              <a:gd name="connsiteX1" fmla="*/ 4124 w 46987"/>
              <a:gd name="connsiteY1" fmla="*/ 100013 h 180975"/>
              <a:gd name="connsiteX2" fmla="*/ 46987 w 46987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87" h="180975">
                <a:moveTo>
                  <a:pt x="4124" y="0"/>
                </a:moveTo>
                <a:cubicBezTo>
                  <a:pt x="552" y="34925"/>
                  <a:pt x="-3020" y="69851"/>
                  <a:pt x="4124" y="100013"/>
                </a:cubicBezTo>
                <a:cubicBezTo>
                  <a:pt x="11268" y="130175"/>
                  <a:pt x="29127" y="155575"/>
                  <a:pt x="46987" y="180975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Freeform: Shape 35">
            <a:extLst>
              <a:ext uri="{FF2B5EF4-FFF2-40B4-BE49-F238E27FC236}"/>
            </a:extLst>
          </p:cNvPr>
          <p:cNvSpPr/>
          <p:nvPr/>
        </p:nvSpPr>
        <p:spPr>
          <a:xfrm>
            <a:off x="3732213" y="952500"/>
            <a:ext cx="439737" cy="161925"/>
          </a:xfrm>
          <a:custGeom>
            <a:avLst/>
            <a:gdLst>
              <a:gd name="connsiteX0" fmla="*/ 438411 w 438411"/>
              <a:gd name="connsiteY0" fmla="*/ 75156 h 162838"/>
              <a:gd name="connsiteX1" fmla="*/ 338203 w 438411"/>
              <a:gd name="connsiteY1" fmla="*/ 162838 h 162838"/>
              <a:gd name="connsiteX2" fmla="*/ 237995 w 438411"/>
              <a:gd name="connsiteY2" fmla="*/ 75156 h 162838"/>
              <a:gd name="connsiteX3" fmla="*/ 0 w 438411"/>
              <a:gd name="connsiteY3" fmla="*/ 0 h 16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11" h="162838">
                <a:moveTo>
                  <a:pt x="438411" y="75156"/>
                </a:moveTo>
                <a:cubicBezTo>
                  <a:pt x="405008" y="118997"/>
                  <a:pt x="371606" y="162838"/>
                  <a:pt x="338203" y="162838"/>
                </a:cubicBezTo>
                <a:cubicBezTo>
                  <a:pt x="304800" y="162838"/>
                  <a:pt x="294362" y="102296"/>
                  <a:pt x="237995" y="75156"/>
                </a:cubicBezTo>
                <a:cubicBezTo>
                  <a:pt x="181628" y="48016"/>
                  <a:pt x="90814" y="24008"/>
                  <a:pt x="0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Freeform: Shape 45">
            <a:extLst>
              <a:ext uri="{FF2B5EF4-FFF2-40B4-BE49-F238E27FC236}"/>
            </a:extLst>
          </p:cNvPr>
          <p:cNvSpPr/>
          <p:nvPr/>
        </p:nvSpPr>
        <p:spPr>
          <a:xfrm>
            <a:off x="2141538" y="1790700"/>
            <a:ext cx="104775" cy="201613"/>
          </a:xfrm>
          <a:custGeom>
            <a:avLst/>
            <a:gdLst>
              <a:gd name="connsiteX0" fmla="*/ 50104 w 103919"/>
              <a:gd name="connsiteY0" fmla="*/ 0 h 200416"/>
              <a:gd name="connsiteX1" fmla="*/ 100208 w 103919"/>
              <a:gd name="connsiteY1" fmla="*/ 50104 h 200416"/>
              <a:gd name="connsiteX2" fmla="*/ 100208 w 103919"/>
              <a:gd name="connsiteY2" fmla="*/ 112734 h 200416"/>
              <a:gd name="connsiteX3" fmla="*/ 62630 w 103919"/>
              <a:gd name="connsiteY3" fmla="*/ 150312 h 200416"/>
              <a:gd name="connsiteX4" fmla="*/ 50104 w 103919"/>
              <a:gd name="connsiteY4" fmla="*/ 162838 h 200416"/>
              <a:gd name="connsiteX5" fmla="*/ 0 w 103919"/>
              <a:gd name="connsiteY5" fmla="*/ 200416 h 200416"/>
              <a:gd name="connsiteX6" fmla="*/ 0 w 103919"/>
              <a:gd name="connsiteY6" fmla="*/ 200416 h 20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19" h="200416">
                <a:moveTo>
                  <a:pt x="50104" y="0"/>
                </a:moveTo>
                <a:lnTo>
                  <a:pt x="100208" y="50104"/>
                </a:lnTo>
                <a:cubicBezTo>
                  <a:pt x="108559" y="68893"/>
                  <a:pt x="100208" y="112734"/>
                  <a:pt x="100208" y="112734"/>
                </a:cubicBezTo>
                <a:cubicBezTo>
                  <a:pt x="93945" y="129435"/>
                  <a:pt x="62630" y="150312"/>
                  <a:pt x="62630" y="150312"/>
                </a:cubicBezTo>
                <a:lnTo>
                  <a:pt x="50104" y="162838"/>
                </a:lnTo>
                <a:cubicBezTo>
                  <a:pt x="39666" y="171189"/>
                  <a:pt x="0" y="200416"/>
                  <a:pt x="0" y="200416"/>
                </a:cubicBezTo>
                <a:lnTo>
                  <a:pt x="0" y="200416"/>
                </a:ln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Freeform: Shape 50">
            <a:extLst>
              <a:ext uri="{FF2B5EF4-FFF2-40B4-BE49-F238E27FC236}"/>
            </a:extLst>
          </p:cNvPr>
          <p:cNvSpPr/>
          <p:nvPr/>
        </p:nvSpPr>
        <p:spPr>
          <a:xfrm>
            <a:off x="3482975" y="2563813"/>
            <a:ext cx="976313" cy="366712"/>
          </a:xfrm>
          <a:custGeom>
            <a:avLst/>
            <a:gdLst>
              <a:gd name="connsiteX0" fmla="*/ 0 w 977030"/>
              <a:gd name="connsiteY0" fmla="*/ 366870 h 366870"/>
              <a:gd name="connsiteX1" fmla="*/ 162838 w 977030"/>
              <a:gd name="connsiteY1" fmla="*/ 341818 h 366870"/>
              <a:gd name="connsiteX2" fmla="*/ 250520 w 977030"/>
              <a:gd name="connsiteY2" fmla="*/ 329292 h 366870"/>
              <a:gd name="connsiteX3" fmla="*/ 338202 w 977030"/>
              <a:gd name="connsiteY3" fmla="*/ 304240 h 366870"/>
              <a:gd name="connsiteX4" fmla="*/ 413359 w 977030"/>
              <a:gd name="connsiteY4" fmla="*/ 304240 h 366870"/>
              <a:gd name="connsiteX5" fmla="*/ 450937 w 977030"/>
              <a:gd name="connsiteY5" fmla="*/ 291714 h 366870"/>
              <a:gd name="connsiteX6" fmla="*/ 450937 w 977030"/>
              <a:gd name="connsiteY6" fmla="*/ 229084 h 366870"/>
              <a:gd name="connsiteX7" fmla="*/ 513567 w 977030"/>
              <a:gd name="connsiteY7" fmla="*/ 178980 h 366870"/>
              <a:gd name="connsiteX8" fmla="*/ 576197 w 977030"/>
              <a:gd name="connsiteY8" fmla="*/ 141402 h 366870"/>
              <a:gd name="connsiteX9" fmla="*/ 613775 w 977030"/>
              <a:gd name="connsiteY9" fmla="*/ 128876 h 366870"/>
              <a:gd name="connsiteX10" fmla="*/ 663879 w 977030"/>
              <a:gd name="connsiteY10" fmla="*/ 128876 h 366870"/>
              <a:gd name="connsiteX11" fmla="*/ 713983 w 977030"/>
              <a:gd name="connsiteY11" fmla="*/ 116350 h 366870"/>
              <a:gd name="connsiteX12" fmla="*/ 789139 w 977030"/>
              <a:gd name="connsiteY12" fmla="*/ 53720 h 366870"/>
              <a:gd name="connsiteX13" fmla="*/ 839243 w 977030"/>
              <a:gd name="connsiteY13" fmla="*/ 41194 h 366870"/>
              <a:gd name="connsiteX14" fmla="*/ 939452 w 977030"/>
              <a:gd name="connsiteY14" fmla="*/ 3616 h 366870"/>
              <a:gd name="connsiteX15" fmla="*/ 977030 w 977030"/>
              <a:gd name="connsiteY15" fmla="*/ 3616 h 36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030" h="366870">
                <a:moveTo>
                  <a:pt x="0" y="366870"/>
                </a:moveTo>
                <a:lnTo>
                  <a:pt x="162838" y="341818"/>
                </a:lnTo>
                <a:cubicBezTo>
                  <a:pt x="204591" y="335555"/>
                  <a:pt x="221293" y="335555"/>
                  <a:pt x="250520" y="329292"/>
                </a:cubicBezTo>
                <a:cubicBezTo>
                  <a:pt x="279747" y="323029"/>
                  <a:pt x="311062" y="308415"/>
                  <a:pt x="338202" y="304240"/>
                </a:cubicBezTo>
                <a:cubicBezTo>
                  <a:pt x="365342" y="300065"/>
                  <a:pt x="394570" y="306328"/>
                  <a:pt x="413359" y="304240"/>
                </a:cubicBezTo>
                <a:cubicBezTo>
                  <a:pt x="432148" y="302152"/>
                  <a:pt x="444674" y="304240"/>
                  <a:pt x="450937" y="291714"/>
                </a:cubicBezTo>
                <a:cubicBezTo>
                  <a:pt x="457200" y="279188"/>
                  <a:pt x="450937" y="229084"/>
                  <a:pt x="450937" y="229084"/>
                </a:cubicBezTo>
                <a:cubicBezTo>
                  <a:pt x="461375" y="210295"/>
                  <a:pt x="492690" y="193594"/>
                  <a:pt x="513567" y="178980"/>
                </a:cubicBezTo>
                <a:cubicBezTo>
                  <a:pt x="534444" y="164366"/>
                  <a:pt x="576197" y="141402"/>
                  <a:pt x="576197" y="141402"/>
                </a:cubicBezTo>
                <a:cubicBezTo>
                  <a:pt x="592898" y="133051"/>
                  <a:pt x="613775" y="128876"/>
                  <a:pt x="613775" y="128876"/>
                </a:cubicBezTo>
                <a:cubicBezTo>
                  <a:pt x="628389" y="126788"/>
                  <a:pt x="663879" y="128876"/>
                  <a:pt x="663879" y="128876"/>
                </a:cubicBezTo>
                <a:cubicBezTo>
                  <a:pt x="680580" y="126788"/>
                  <a:pt x="693106" y="128876"/>
                  <a:pt x="713983" y="116350"/>
                </a:cubicBezTo>
                <a:cubicBezTo>
                  <a:pt x="734860" y="103824"/>
                  <a:pt x="768262" y="66246"/>
                  <a:pt x="789139" y="53720"/>
                </a:cubicBezTo>
                <a:cubicBezTo>
                  <a:pt x="810016" y="41194"/>
                  <a:pt x="814191" y="49545"/>
                  <a:pt x="839243" y="41194"/>
                </a:cubicBezTo>
                <a:cubicBezTo>
                  <a:pt x="864295" y="32843"/>
                  <a:pt x="916488" y="9879"/>
                  <a:pt x="939452" y="3616"/>
                </a:cubicBezTo>
                <a:cubicBezTo>
                  <a:pt x="962417" y="-2647"/>
                  <a:pt x="969723" y="484"/>
                  <a:pt x="977030" y="3616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Freeform: Shape 59">
            <a:extLst>
              <a:ext uri="{FF2B5EF4-FFF2-40B4-BE49-F238E27FC236}"/>
            </a:extLst>
          </p:cNvPr>
          <p:cNvSpPr/>
          <p:nvPr/>
        </p:nvSpPr>
        <p:spPr>
          <a:xfrm>
            <a:off x="4770438" y="2305050"/>
            <a:ext cx="252412" cy="161925"/>
          </a:xfrm>
          <a:custGeom>
            <a:avLst/>
            <a:gdLst>
              <a:gd name="connsiteX0" fmla="*/ 2367 w 252888"/>
              <a:gd name="connsiteY0" fmla="*/ 162838 h 162838"/>
              <a:gd name="connsiteX1" fmla="*/ 14893 w 252888"/>
              <a:gd name="connsiteY1" fmla="*/ 75156 h 162838"/>
              <a:gd name="connsiteX2" fmla="*/ 115102 w 252888"/>
              <a:gd name="connsiteY2" fmla="*/ 37578 h 162838"/>
              <a:gd name="connsiteX3" fmla="*/ 252888 w 252888"/>
              <a:gd name="connsiteY3" fmla="*/ 0 h 16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88" h="162838">
                <a:moveTo>
                  <a:pt x="2367" y="162838"/>
                </a:moveTo>
                <a:cubicBezTo>
                  <a:pt x="-765" y="129435"/>
                  <a:pt x="-3896" y="96033"/>
                  <a:pt x="14893" y="75156"/>
                </a:cubicBezTo>
                <a:cubicBezTo>
                  <a:pt x="33682" y="54279"/>
                  <a:pt x="75436" y="50104"/>
                  <a:pt x="115102" y="37578"/>
                </a:cubicBezTo>
                <a:cubicBezTo>
                  <a:pt x="154768" y="25052"/>
                  <a:pt x="203828" y="12526"/>
                  <a:pt x="252888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" name="Circle: Hollow 60">
            <a:extLst>
              <a:ext uri="{FF2B5EF4-FFF2-40B4-BE49-F238E27FC236}"/>
            </a:extLst>
          </p:cNvPr>
          <p:cNvSpPr/>
          <p:nvPr/>
        </p:nvSpPr>
        <p:spPr>
          <a:xfrm>
            <a:off x="2987675" y="3184525"/>
            <a:ext cx="144463" cy="144463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/>
            </a:extLst>
          </p:cNvPr>
          <p:cNvSpPr/>
          <p:nvPr/>
        </p:nvSpPr>
        <p:spPr>
          <a:xfrm>
            <a:off x="1790700" y="3532188"/>
            <a:ext cx="101600" cy="363537"/>
          </a:xfrm>
          <a:custGeom>
            <a:avLst/>
            <a:gdLst>
              <a:gd name="connsiteX0" fmla="*/ 62630 w 100616"/>
              <a:gd name="connsiteY0" fmla="*/ 363255 h 363255"/>
              <a:gd name="connsiteX1" fmla="*/ 37578 w 100616"/>
              <a:gd name="connsiteY1" fmla="*/ 288098 h 363255"/>
              <a:gd name="connsiteX2" fmla="*/ 50104 w 100616"/>
              <a:gd name="connsiteY2" fmla="*/ 212942 h 363255"/>
              <a:gd name="connsiteX3" fmla="*/ 100208 w 100616"/>
              <a:gd name="connsiteY3" fmla="*/ 187890 h 363255"/>
              <a:gd name="connsiteX4" fmla="*/ 75156 w 100616"/>
              <a:gd name="connsiteY4" fmla="*/ 137786 h 363255"/>
              <a:gd name="connsiteX5" fmla="*/ 37578 w 100616"/>
              <a:gd name="connsiteY5" fmla="*/ 87682 h 363255"/>
              <a:gd name="connsiteX6" fmla="*/ 0 w 100616"/>
              <a:gd name="connsiteY6" fmla="*/ 0 h 3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16" h="363255">
                <a:moveTo>
                  <a:pt x="62630" y="363255"/>
                </a:moveTo>
                <a:cubicBezTo>
                  <a:pt x="51148" y="338202"/>
                  <a:pt x="39666" y="313150"/>
                  <a:pt x="37578" y="288098"/>
                </a:cubicBezTo>
                <a:cubicBezTo>
                  <a:pt x="35490" y="263046"/>
                  <a:pt x="39666" y="229643"/>
                  <a:pt x="50104" y="212942"/>
                </a:cubicBezTo>
                <a:cubicBezTo>
                  <a:pt x="60542" y="196241"/>
                  <a:pt x="100208" y="187890"/>
                  <a:pt x="100208" y="187890"/>
                </a:cubicBezTo>
                <a:cubicBezTo>
                  <a:pt x="104383" y="175364"/>
                  <a:pt x="75156" y="137786"/>
                  <a:pt x="75156" y="137786"/>
                </a:cubicBezTo>
                <a:cubicBezTo>
                  <a:pt x="64718" y="121085"/>
                  <a:pt x="50104" y="110646"/>
                  <a:pt x="37578" y="87682"/>
                </a:cubicBezTo>
                <a:cubicBezTo>
                  <a:pt x="25052" y="64718"/>
                  <a:pt x="12526" y="32359"/>
                  <a:pt x="0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3" name="Freeform: Shape 62">
            <a:extLst>
              <a:ext uri="{FF2B5EF4-FFF2-40B4-BE49-F238E27FC236}"/>
            </a:extLst>
          </p:cNvPr>
          <p:cNvSpPr/>
          <p:nvPr/>
        </p:nvSpPr>
        <p:spPr>
          <a:xfrm>
            <a:off x="3181350" y="2894013"/>
            <a:ext cx="288925" cy="174625"/>
          </a:xfrm>
          <a:custGeom>
            <a:avLst/>
            <a:gdLst>
              <a:gd name="connsiteX0" fmla="*/ 288099 w 288099"/>
              <a:gd name="connsiteY0" fmla="*/ 0 h 175365"/>
              <a:gd name="connsiteX1" fmla="*/ 175364 w 288099"/>
              <a:gd name="connsiteY1" fmla="*/ 37578 h 175365"/>
              <a:gd name="connsiteX2" fmla="*/ 112734 w 288099"/>
              <a:gd name="connsiteY2" fmla="*/ 75156 h 175365"/>
              <a:gd name="connsiteX3" fmla="*/ 25052 w 288099"/>
              <a:gd name="connsiteY3" fmla="*/ 125261 h 175365"/>
              <a:gd name="connsiteX4" fmla="*/ 0 w 288099"/>
              <a:gd name="connsiteY4" fmla="*/ 175365 h 1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99" h="175365">
                <a:moveTo>
                  <a:pt x="288099" y="0"/>
                </a:moveTo>
                <a:lnTo>
                  <a:pt x="175364" y="37578"/>
                </a:lnTo>
                <a:cubicBezTo>
                  <a:pt x="146137" y="50104"/>
                  <a:pt x="137786" y="60542"/>
                  <a:pt x="112734" y="75156"/>
                </a:cubicBezTo>
                <a:cubicBezTo>
                  <a:pt x="87682" y="89770"/>
                  <a:pt x="25052" y="125261"/>
                  <a:pt x="25052" y="125261"/>
                </a:cubicBezTo>
                <a:cubicBezTo>
                  <a:pt x="6263" y="141963"/>
                  <a:pt x="3131" y="158664"/>
                  <a:pt x="0" y="175365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Freeform: Shape 63">
            <a:extLst>
              <a:ext uri="{FF2B5EF4-FFF2-40B4-BE49-F238E27FC236}"/>
            </a:extLst>
          </p:cNvPr>
          <p:cNvSpPr/>
          <p:nvPr/>
        </p:nvSpPr>
        <p:spPr>
          <a:xfrm>
            <a:off x="2579688" y="3043238"/>
            <a:ext cx="665162" cy="476250"/>
          </a:xfrm>
          <a:custGeom>
            <a:avLst/>
            <a:gdLst>
              <a:gd name="connsiteX0" fmla="*/ 0 w 663879"/>
              <a:gd name="connsiteY0" fmla="*/ 475989 h 475989"/>
              <a:gd name="connsiteX1" fmla="*/ 100208 w 663879"/>
              <a:gd name="connsiteY1" fmla="*/ 438411 h 475989"/>
              <a:gd name="connsiteX2" fmla="*/ 225468 w 663879"/>
              <a:gd name="connsiteY2" fmla="*/ 400833 h 475989"/>
              <a:gd name="connsiteX3" fmla="*/ 388306 w 663879"/>
              <a:gd name="connsiteY3" fmla="*/ 388307 h 475989"/>
              <a:gd name="connsiteX4" fmla="*/ 463463 w 663879"/>
              <a:gd name="connsiteY4" fmla="*/ 375780 h 475989"/>
              <a:gd name="connsiteX5" fmla="*/ 526093 w 663879"/>
              <a:gd name="connsiteY5" fmla="*/ 425885 h 475989"/>
              <a:gd name="connsiteX6" fmla="*/ 438411 w 663879"/>
              <a:gd name="connsiteY6" fmla="*/ 363254 h 475989"/>
              <a:gd name="connsiteX7" fmla="*/ 438411 w 663879"/>
              <a:gd name="connsiteY7" fmla="*/ 300624 h 475989"/>
              <a:gd name="connsiteX8" fmla="*/ 551145 w 663879"/>
              <a:gd name="connsiteY8" fmla="*/ 263046 h 475989"/>
              <a:gd name="connsiteX9" fmla="*/ 626301 w 663879"/>
              <a:gd name="connsiteY9" fmla="*/ 225468 h 475989"/>
              <a:gd name="connsiteX10" fmla="*/ 663879 w 663879"/>
              <a:gd name="connsiteY10" fmla="*/ 162838 h 475989"/>
              <a:gd name="connsiteX11" fmla="*/ 626301 w 663879"/>
              <a:gd name="connsiteY11" fmla="*/ 0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79" h="475989">
                <a:moveTo>
                  <a:pt x="0" y="475989"/>
                </a:moveTo>
                <a:cubicBezTo>
                  <a:pt x="31315" y="463463"/>
                  <a:pt x="62630" y="450937"/>
                  <a:pt x="100208" y="438411"/>
                </a:cubicBezTo>
                <a:cubicBezTo>
                  <a:pt x="137786" y="425885"/>
                  <a:pt x="177452" y="409184"/>
                  <a:pt x="225468" y="400833"/>
                </a:cubicBezTo>
                <a:cubicBezTo>
                  <a:pt x="273484" y="392482"/>
                  <a:pt x="348640" y="392482"/>
                  <a:pt x="388306" y="388307"/>
                </a:cubicBezTo>
                <a:cubicBezTo>
                  <a:pt x="427972" y="384132"/>
                  <a:pt x="440499" y="369517"/>
                  <a:pt x="463463" y="375780"/>
                </a:cubicBezTo>
                <a:cubicBezTo>
                  <a:pt x="486428" y="382043"/>
                  <a:pt x="530268" y="427973"/>
                  <a:pt x="526093" y="425885"/>
                </a:cubicBezTo>
                <a:cubicBezTo>
                  <a:pt x="521918" y="423797"/>
                  <a:pt x="453025" y="384131"/>
                  <a:pt x="438411" y="363254"/>
                </a:cubicBezTo>
                <a:cubicBezTo>
                  <a:pt x="423797" y="342377"/>
                  <a:pt x="419622" y="317325"/>
                  <a:pt x="438411" y="300624"/>
                </a:cubicBezTo>
                <a:cubicBezTo>
                  <a:pt x="457200" y="283923"/>
                  <a:pt x="519830" y="275572"/>
                  <a:pt x="551145" y="263046"/>
                </a:cubicBezTo>
                <a:cubicBezTo>
                  <a:pt x="582460" y="250520"/>
                  <a:pt x="626301" y="225468"/>
                  <a:pt x="626301" y="225468"/>
                </a:cubicBezTo>
                <a:cubicBezTo>
                  <a:pt x="645090" y="208767"/>
                  <a:pt x="663879" y="200416"/>
                  <a:pt x="663879" y="162838"/>
                </a:cubicBezTo>
                <a:cubicBezTo>
                  <a:pt x="663879" y="125260"/>
                  <a:pt x="645090" y="62630"/>
                  <a:pt x="626301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Freeform: Shape 65">
            <a:extLst>
              <a:ext uri="{FF2B5EF4-FFF2-40B4-BE49-F238E27FC236}"/>
            </a:extLst>
          </p:cNvPr>
          <p:cNvSpPr/>
          <p:nvPr/>
        </p:nvSpPr>
        <p:spPr>
          <a:xfrm>
            <a:off x="4497388" y="2805113"/>
            <a:ext cx="203200" cy="288925"/>
          </a:xfrm>
          <a:custGeom>
            <a:avLst/>
            <a:gdLst>
              <a:gd name="connsiteX0" fmla="*/ 200416 w 204031"/>
              <a:gd name="connsiteY0" fmla="*/ 288099 h 288099"/>
              <a:gd name="connsiteX1" fmla="*/ 200416 w 204031"/>
              <a:gd name="connsiteY1" fmla="*/ 187891 h 288099"/>
              <a:gd name="connsiteX2" fmla="*/ 162838 w 204031"/>
              <a:gd name="connsiteY2" fmla="*/ 150312 h 288099"/>
              <a:gd name="connsiteX3" fmla="*/ 100208 w 204031"/>
              <a:gd name="connsiteY3" fmla="*/ 112734 h 288099"/>
              <a:gd name="connsiteX4" fmla="*/ 50104 w 204031"/>
              <a:gd name="connsiteY4" fmla="*/ 50104 h 288099"/>
              <a:gd name="connsiteX5" fmla="*/ 12526 w 204031"/>
              <a:gd name="connsiteY5" fmla="*/ 12526 h 288099"/>
              <a:gd name="connsiteX6" fmla="*/ 0 w 204031"/>
              <a:gd name="connsiteY6" fmla="*/ 0 h 28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31" h="288099">
                <a:moveTo>
                  <a:pt x="200416" y="288099"/>
                </a:moveTo>
                <a:cubicBezTo>
                  <a:pt x="203547" y="249477"/>
                  <a:pt x="206679" y="210855"/>
                  <a:pt x="200416" y="187891"/>
                </a:cubicBezTo>
                <a:cubicBezTo>
                  <a:pt x="194153" y="164926"/>
                  <a:pt x="179539" y="162838"/>
                  <a:pt x="162838" y="150312"/>
                </a:cubicBezTo>
                <a:cubicBezTo>
                  <a:pt x="146137" y="137786"/>
                  <a:pt x="118997" y="129435"/>
                  <a:pt x="100208" y="112734"/>
                </a:cubicBezTo>
                <a:cubicBezTo>
                  <a:pt x="81419" y="96033"/>
                  <a:pt x="50104" y="50104"/>
                  <a:pt x="50104" y="50104"/>
                </a:cubicBezTo>
                <a:cubicBezTo>
                  <a:pt x="35490" y="33403"/>
                  <a:pt x="12526" y="12526"/>
                  <a:pt x="12526" y="12526"/>
                </a:cubicBezTo>
                <a:lnTo>
                  <a:pt x="0" y="0"/>
                </a:ln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Circle: Hollow 66">
            <a:extLst>
              <a:ext uri="{FF2B5EF4-FFF2-40B4-BE49-F238E27FC236}"/>
            </a:extLst>
          </p:cNvPr>
          <p:cNvSpPr/>
          <p:nvPr/>
        </p:nvSpPr>
        <p:spPr>
          <a:xfrm>
            <a:off x="4878388" y="3387725"/>
            <a:ext cx="144462" cy="144463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/>
            </a:extLst>
          </p:cNvPr>
          <p:cNvSpPr/>
          <p:nvPr/>
        </p:nvSpPr>
        <p:spPr>
          <a:xfrm>
            <a:off x="5235575" y="3155950"/>
            <a:ext cx="250825" cy="450850"/>
          </a:xfrm>
          <a:custGeom>
            <a:avLst/>
            <a:gdLst>
              <a:gd name="connsiteX0" fmla="*/ 250983 w 250983"/>
              <a:gd name="connsiteY0" fmla="*/ 0 h 450937"/>
              <a:gd name="connsiteX1" fmla="*/ 163301 w 250983"/>
              <a:gd name="connsiteY1" fmla="*/ 50104 h 450937"/>
              <a:gd name="connsiteX2" fmla="*/ 138249 w 250983"/>
              <a:gd name="connsiteY2" fmla="*/ 162838 h 450937"/>
              <a:gd name="connsiteX3" fmla="*/ 125723 w 250983"/>
              <a:gd name="connsiteY3" fmla="*/ 225468 h 450937"/>
              <a:gd name="connsiteX4" fmla="*/ 138249 w 250983"/>
              <a:gd name="connsiteY4" fmla="*/ 250520 h 450937"/>
              <a:gd name="connsiteX5" fmla="*/ 100671 w 250983"/>
              <a:gd name="connsiteY5" fmla="*/ 313151 h 450937"/>
              <a:gd name="connsiteX6" fmla="*/ 38041 w 250983"/>
              <a:gd name="connsiteY6" fmla="*/ 325677 h 450937"/>
              <a:gd name="connsiteX7" fmla="*/ 462 w 250983"/>
              <a:gd name="connsiteY7" fmla="*/ 363255 h 450937"/>
              <a:gd name="connsiteX8" fmla="*/ 63093 w 250983"/>
              <a:gd name="connsiteY8" fmla="*/ 450937 h 45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83" h="450937">
                <a:moveTo>
                  <a:pt x="250983" y="0"/>
                </a:moveTo>
                <a:cubicBezTo>
                  <a:pt x="216536" y="11482"/>
                  <a:pt x="182090" y="22965"/>
                  <a:pt x="163301" y="50104"/>
                </a:cubicBezTo>
                <a:cubicBezTo>
                  <a:pt x="144512" y="77243"/>
                  <a:pt x="144512" y="133611"/>
                  <a:pt x="138249" y="162838"/>
                </a:cubicBezTo>
                <a:cubicBezTo>
                  <a:pt x="131986" y="192065"/>
                  <a:pt x="125723" y="225468"/>
                  <a:pt x="125723" y="225468"/>
                </a:cubicBezTo>
                <a:cubicBezTo>
                  <a:pt x="125723" y="240082"/>
                  <a:pt x="138249" y="250520"/>
                  <a:pt x="138249" y="250520"/>
                </a:cubicBezTo>
                <a:cubicBezTo>
                  <a:pt x="134074" y="265134"/>
                  <a:pt x="117372" y="300625"/>
                  <a:pt x="100671" y="313151"/>
                </a:cubicBezTo>
                <a:cubicBezTo>
                  <a:pt x="83970" y="325677"/>
                  <a:pt x="38041" y="325677"/>
                  <a:pt x="38041" y="325677"/>
                </a:cubicBezTo>
                <a:cubicBezTo>
                  <a:pt x="21339" y="334028"/>
                  <a:pt x="-3713" y="342378"/>
                  <a:pt x="462" y="363255"/>
                </a:cubicBezTo>
                <a:cubicBezTo>
                  <a:pt x="4637" y="384132"/>
                  <a:pt x="33865" y="417534"/>
                  <a:pt x="63093" y="450937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Freeform: Shape 68">
            <a:extLst>
              <a:ext uri="{FF2B5EF4-FFF2-40B4-BE49-F238E27FC236}"/>
            </a:extLst>
          </p:cNvPr>
          <p:cNvSpPr/>
          <p:nvPr/>
        </p:nvSpPr>
        <p:spPr>
          <a:xfrm>
            <a:off x="3708400" y="1992313"/>
            <a:ext cx="274638" cy="74612"/>
          </a:xfrm>
          <a:custGeom>
            <a:avLst/>
            <a:gdLst>
              <a:gd name="connsiteX0" fmla="*/ 0 w 275573"/>
              <a:gd name="connsiteY0" fmla="*/ 75157 h 75157"/>
              <a:gd name="connsiteX1" fmla="*/ 275573 w 275573"/>
              <a:gd name="connsiteY1" fmla="*/ 0 h 7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573" h="75157">
                <a:moveTo>
                  <a:pt x="0" y="75157"/>
                </a:moveTo>
                <a:lnTo>
                  <a:pt x="275573" y="0"/>
                </a:ln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Freeform: Shape 69">
            <a:extLst>
              <a:ext uri="{FF2B5EF4-FFF2-40B4-BE49-F238E27FC236}"/>
            </a:extLst>
          </p:cNvPr>
          <p:cNvSpPr/>
          <p:nvPr/>
        </p:nvSpPr>
        <p:spPr>
          <a:xfrm>
            <a:off x="4021138" y="1654175"/>
            <a:ext cx="576262" cy="200025"/>
          </a:xfrm>
          <a:custGeom>
            <a:avLst/>
            <a:gdLst>
              <a:gd name="connsiteX0" fmla="*/ 0 w 576197"/>
              <a:gd name="connsiteY0" fmla="*/ 200416 h 200416"/>
              <a:gd name="connsiteX1" fmla="*/ 162838 w 576197"/>
              <a:gd name="connsiteY1" fmla="*/ 137786 h 200416"/>
              <a:gd name="connsiteX2" fmla="*/ 300624 w 576197"/>
              <a:gd name="connsiteY2" fmla="*/ 100208 h 200416"/>
              <a:gd name="connsiteX3" fmla="*/ 450937 w 576197"/>
              <a:gd name="connsiteY3" fmla="*/ 75156 h 200416"/>
              <a:gd name="connsiteX4" fmla="*/ 463463 w 576197"/>
              <a:gd name="connsiteY4" fmla="*/ 112734 h 200416"/>
              <a:gd name="connsiteX5" fmla="*/ 576197 w 576197"/>
              <a:gd name="connsiteY5" fmla="*/ 0 h 20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197" h="200416">
                <a:moveTo>
                  <a:pt x="0" y="200416"/>
                </a:moveTo>
                <a:cubicBezTo>
                  <a:pt x="56367" y="177451"/>
                  <a:pt x="112734" y="154487"/>
                  <a:pt x="162838" y="137786"/>
                </a:cubicBezTo>
                <a:cubicBezTo>
                  <a:pt x="212942" y="121085"/>
                  <a:pt x="252608" y="110646"/>
                  <a:pt x="300624" y="100208"/>
                </a:cubicBezTo>
                <a:cubicBezTo>
                  <a:pt x="348640" y="89770"/>
                  <a:pt x="423797" y="73068"/>
                  <a:pt x="450937" y="75156"/>
                </a:cubicBezTo>
                <a:cubicBezTo>
                  <a:pt x="478077" y="77244"/>
                  <a:pt x="442586" y="125260"/>
                  <a:pt x="463463" y="112734"/>
                </a:cubicBezTo>
                <a:cubicBezTo>
                  <a:pt x="484340" y="100208"/>
                  <a:pt x="530268" y="50104"/>
                  <a:pt x="576197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Circle: Hollow 70">
            <a:extLst>
              <a:ext uri="{FF2B5EF4-FFF2-40B4-BE49-F238E27FC236}"/>
            </a:extLst>
          </p:cNvPr>
          <p:cNvSpPr/>
          <p:nvPr/>
        </p:nvSpPr>
        <p:spPr>
          <a:xfrm>
            <a:off x="5378450" y="2060575"/>
            <a:ext cx="144463" cy="144463"/>
          </a:xfrm>
          <a:prstGeom prst="don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/>
            </a:extLst>
          </p:cNvPr>
          <p:cNvSpPr/>
          <p:nvPr/>
        </p:nvSpPr>
        <p:spPr>
          <a:xfrm>
            <a:off x="4872038" y="1790700"/>
            <a:ext cx="327025" cy="314325"/>
          </a:xfrm>
          <a:custGeom>
            <a:avLst/>
            <a:gdLst>
              <a:gd name="connsiteX0" fmla="*/ 0 w 325676"/>
              <a:gd name="connsiteY0" fmla="*/ 0 h 313151"/>
              <a:gd name="connsiteX1" fmla="*/ 200416 w 325676"/>
              <a:gd name="connsiteY1" fmla="*/ 200416 h 313151"/>
              <a:gd name="connsiteX2" fmla="*/ 325676 w 325676"/>
              <a:gd name="connsiteY2" fmla="*/ 313151 h 31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676" h="313151">
                <a:moveTo>
                  <a:pt x="0" y="0"/>
                </a:moveTo>
                <a:cubicBezTo>
                  <a:pt x="73068" y="73068"/>
                  <a:pt x="146137" y="148224"/>
                  <a:pt x="200416" y="200416"/>
                </a:cubicBezTo>
                <a:cubicBezTo>
                  <a:pt x="254695" y="252608"/>
                  <a:pt x="290185" y="282879"/>
                  <a:pt x="325676" y="313151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555</Words>
  <Application>Microsoft Office PowerPoint</Application>
  <PresentationFormat>On-screen Show (4:3)</PresentationFormat>
  <Paragraphs>132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Verdana</vt:lpstr>
      <vt:lpstr>Times New Roman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Transport Convenor, Lesley Macinnes Cycling Update SPOKES Autumn Meeting 2017 </vt:lpstr>
      <vt:lpstr>Slide 2</vt:lpstr>
      <vt:lpstr>Potential for increased cycling: perceptions</vt:lpstr>
      <vt:lpstr>Bike Life 2015</vt:lpstr>
      <vt:lpstr>Cycling growth and infrastructure</vt:lpstr>
      <vt:lpstr>Slide 6</vt:lpstr>
      <vt:lpstr>Slide 7</vt:lpstr>
      <vt:lpstr>Construction in 2016/2017</vt:lpstr>
      <vt:lpstr>Slide 9</vt:lpstr>
      <vt:lpstr>Slide 10</vt:lpstr>
      <vt:lpstr>Slide 11</vt:lpstr>
      <vt:lpstr>Slide 12</vt:lpstr>
      <vt:lpstr>Slide 13</vt:lpstr>
      <vt:lpstr>Tram – cycling improvements</vt:lpstr>
      <vt:lpstr>Construction 2018-19 - QuietRoutes</vt:lpstr>
      <vt:lpstr>Slide 16</vt:lpstr>
      <vt:lpstr>City Centre West East Link</vt:lpstr>
      <vt:lpstr>Community Links PLUS</vt:lpstr>
      <vt:lpstr>Slide 19</vt:lpstr>
      <vt:lpstr>Design 2018-19: network connections</vt:lpstr>
      <vt:lpstr>Promotion &amp; Marketing in 2017-18</vt:lpstr>
      <vt:lpstr>The next five years</vt:lpstr>
    </vt:vector>
  </TitlesOfParts>
  <Company>City of Edinburgh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Martyn Lings</dc:creator>
  <cp:lastModifiedBy>Dave</cp:lastModifiedBy>
  <cp:revision>336</cp:revision>
  <cp:lastPrinted>2017-09-06T09:57:20Z</cp:lastPrinted>
  <dcterms:created xsi:type="dcterms:W3CDTF">2015-08-06T14:35:52Z</dcterms:created>
  <dcterms:modified xsi:type="dcterms:W3CDTF">2017-11-11T00:05:26Z</dcterms:modified>
</cp:coreProperties>
</file>