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0" r:id="rId4"/>
    <p:sldId id="259" r:id="rId5"/>
    <p:sldId id="270" r:id="rId6"/>
    <p:sldId id="264" r:id="rId7"/>
    <p:sldId id="272" r:id="rId8"/>
    <p:sldId id="271" r:id="rId9"/>
    <p:sldId id="273" r:id="rId10"/>
    <p:sldId id="274" r:id="rId11"/>
    <p:sldId id="275" r:id="rId12"/>
    <p:sldId id="267" r:id="rId13"/>
    <p:sldId id="263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905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2787"/>
    <p:restoredTop sz="90929"/>
  </p:normalViewPr>
  <p:slideViewPr>
    <p:cSldViewPr>
      <p:cViewPr varScale="1">
        <p:scale>
          <a:sx n="109" d="100"/>
          <a:sy n="109" d="100"/>
        </p:scale>
        <p:origin x="-7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>
                <a:latin typeface="Times"/>
                <a:cs typeface="+mn-cs"/>
              </a:defRPr>
            </a:lvl1pPr>
          </a:lstStyle>
          <a:p>
            <a:pPr>
              <a:defRPr/>
            </a:pPr>
            <a:fld id="{A9F2A0BF-771B-4AAB-95FB-E6521BDC6052}" type="datetimeFigureOut">
              <a:rPr lang="en-GB"/>
              <a:pPr>
                <a:defRPr/>
              </a:pPr>
              <a:t>11/11/2017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>
                <a:latin typeface="Times"/>
                <a:cs typeface="+mn-cs"/>
              </a:defRPr>
            </a:lvl1pPr>
          </a:lstStyle>
          <a:p>
            <a:pPr>
              <a:defRPr/>
            </a:pPr>
            <a:fld id="{6AEB9D59-40E3-455C-B559-3390198E0A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400C56-1DD8-4C6E-9712-E5011BED648E}" type="slidenum">
              <a:rPr lang="en-GB">
                <a:latin typeface="Times" pitchFamily="18" charset="0"/>
                <a:cs typeface="Arial" charset="0"/>
              </a:rPr>
              <a:pPr/>
              <a:t>1</a:t>
            </a:fld>
            <a:endParaRPr lang="en-GB">
              <a:latin typeface="Times" pitchFamily="18" charset="0"/>
              <a:cs typeface="Arial" charset="0"/>
            </a:endParaRPr>
          </a:p>
        </p:txBody>
      </p:sp>
      <p:sp>
        <p:nvSpPr>
          <p:cNvPr id="15363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GB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04F0E8-FD56-4127-8A6F-3B8CE3CA7BDA}" type="slidenum">
              <a:rPr lang="en-GB">
                <a:latin typeface="Times" pitchFamily="18" charset="0"/>
                <a:cs typeface="Arial" charset="0"/>
              </a:rPr>
              <a:pPr/>
              <a:t>10</a:t>
            </a:fld>
            <a:endParaRPr lang="en-GB"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514590-CEFC-44E1-B5E3-B005D98CBAFA}" type="slidenum">
              <a:rPr lang="en-GB">
                <a:latin typeface="Times" pitchFamily="18" charset="0"/>
                <a:cs typeface="Arial" charset="0"/>
              </a:rPr>
              <a:pPr/>
              <a:t>11</a:t>
            </a:fld>
            <a:endParaRPr lang="en-GB"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4C1704-DBC1-4DD9-AD42-89EFCC01BA19}" type="slidenum">
              <a:rPr lang="en-GB">
                <a:latin typeface="Times" pitchFamily="18" charset="0"/>
                <a:cs typeface="Arial" charset="0"/>
              </a:rPr>
              <a:pPr/>
              <a:t>12</a:t>
            </a:fld>
            <a:endParaRPr lang="en-GB">
              <a:latin typeface="Times" pitchFamily="18" charset="0"/>
              <a:cs typeface="Arial" charset="0"/>
            </a:endParaRPr>
          </a:p>
        </p:txBody>
      </p:sp>
      <p:sp>
        <p:nvSpPr>
          <p:cNvPr id="37891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GB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74395E-DE5C-40BF-BE22-7ED40B6A14DB}" type="slidenum">
              <a:rPr lang="en-GB">
                <a:latin typeface="Times" pitchFamily="18" charset="0"/>
                <a:cs typeface="Arial" charset="0"/>
              </a:rPr>
              <a:pPr/>
              <a:t>13</a:t>
            </a:fld>
            <a:endParaRPr lang="en-GB">
              <a:latin typeface="Times" pitchFamily="18" charset="0"/>
              <a:cs typeface="Arial" charset="0"/>
            </a:endParaRPr>
          </a:p>
        </p:txBody>
      </p:sp>
      <p:sp>
        <p:nvSpPr>
          <p:cNvPr id="39939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GB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C4B9CF-6D71-4D10-A33C-C6D0B1A29189}" type="slidenum">
              <a:rPr lang="en-GB">
                <a:latin typeface="Times" pitchFamily="18" charset="0"/>
                <a:cs typeface="Arial" charset="0"/>
              </a:rPr>
              <a:pPr/>
              <a:t>14</a:t>
            </a:fld>
            <a:endParaRPr lang="en-GB">
              <a:latin typeface="Times" pitchFamily="18" charset="0"/>
              <a:cs typeface="Arial" charset="0"/>
            </a:endParaRPr>
          </a:p>
        </p:txBody>
      </p:sp>
      <p:sp>
        <p:nvSpPr>
          <p:cNvPr id="41987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GB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27BCD3-6C3D-455F-B727-430CB3CD1D79}" type="slidenum">
              <a:rPr lang="en-GB">
                <a:latin typeface="Times" pitchFamily="18" charset="0"/>
                <a:cs typeface="Arial" charset="0"/>
              </a:rPr>
              <a:pPr/>
              <a:t>15</a:t>
            </a:fld>
            <a:endParaRPr lang="en-GB"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5A2AE2-C313-44CC-9415-D57ED121603E}" type="slidenum">
              <a:rPr lang="en-GB">
                <a:latin typeface="Times" pitchFamily="18" charset="0"/>
                <a:cs typeface="Arial" charset="0"/>
              </a:rPr>
              <a:pPr/>
              <a:t>2</a:t>
            </a:fld>
            <a:endParaRPr lang="en-GB">
              <a:latin typeface="Times" pitchFamily="18" charset="0"/>
              <a:cs typeface="Arial" charset="0"/>
            </a:endParaRPr>
          </a:p>
        </p:txBody>
      </p:sp>
      <p:sp>
        <p:nvSpPr>
          <p:cNvPr id="17411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GB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8DB54E-031B-435A-8D5F-FADE183217D7}" type="slidenum">
              <a:rPr lang="en-GB">
                <a:latin typeface="Times" pitchFamily="18" charset="0"/>
                <a:cs typeface="Arial" charset="0"/>
              </a:rPr>
              <a:pPr/>
              <a:t>3</a:t>
            </a:fld>
            <a:endParaRPr lang="en-GB">
              <a:latin typeface="Times" pitchFamily="18" charset="0"/>
              <a:cs typeface="Arial" charset="0"/>
            </a:endParaRPr>
          </a:p>
        </p:txBody>
      </p:sp>
      <p:sp>
        <p:nvSpPr>
          <p:cNvPr id="19459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GB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002739-482C-4259-B894-D306E55DF899}" type="slidenum">
              <a:rPr lang="en-GB">
                <a:latin typeface="Times" pitchFamily="18" charset="0"/>
                <a:cs typeface="Arial" charset="0"/>
              </a:rPr>
              <a:pPr/>
              <a:t>4</a:t>
            </a:fld>
            <a:endParaRPr lang="en-GB">
              <a:latin typeface="Times" pitchFamily="18" charset="0"/>
              <a:cs typeface="Arial" charset="0"/>
            </a:endParaRPr>
          </a:p>
        </p:txBody>
      </p:sp>
      <p:sp>
        <p:nvSpPr>
          <p:cNvPr id="21507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GB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D33BF9-E732-4A1E-A396-2C59A6BB8D09}" type="slidenum">
              <a:rPr lang="en-GB">
                <a:latin typeface="Times" pitchFamily="18" charset="0"/>
                <a:cs typeface="Arial" charset="0"/>
              </a:rPr>
              <a:pPr/>
              <a:t>5</a:t>
            </a:fld>
            <a:endParaRPr lang="en-GB">
              <a:latin typeface="Times" pitchFamily="18" charset="0"/>
              <a:cs typeface="Arial" charset="0"/>
            </a:endParaRPr>
          </a:p>
        </p:txBody>
      </p:sp>
      <p:sp>
        <p:nvSpPr>
          <p:cNvPr id="23555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GB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F35EDC-4119-439E-9789-7CD6B4678C87}" type="slidenum">
              <a:rPr lang="en-GB">
                <a:latin typeface="Times" pitchFamily="18" charset="0"/>
                <a:cs typeface="Arial" charset="0"/>
              </a:rPr>
              <a:pPr/>
              <a:t>6</a:t>
            </a:fld>
            <a:endParaRPr lang="en-GB">
              <a:latin typeface="Times" pitchFamily="18" charset="0"/>
              <a:cs typeface="Arial" charset="0"/>
            </a:endParaRPr>
          </a:p>
        </p:txBody>
      </p:sp>
      <p:sp>
        <p:nvSpPr>
          <p:cNvPr id="25603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GB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8414B3-A47F-4824-BE61-6ACE9CBE24DB}" type="slidenum">
              <a:rPr lang="en-GB">
                <a:latin typeface="Times" pitchFamily="18" charset="0"/>
                <a:cs typeface="Arial" charset="0"/>
              </a:rPr>
              <a:pPr/>
              <a:t>7</a:t>
            </a:fld>
            <a:endParaRPr lang="en-GB"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1D0E72-B5D2-4967-923C-7BEDFDA226A3}" type="slidenum">
              <a:rPr lang="en-GB">
                <a:latin typeface="Times" pitchFamily="18" charset="0"/>
                <a:cs typeface="Arial" charset="0"/>
              </a:rPr>
              <a:pPr/>
              <a:t>8</a:t>
            </a:fld>
            <a:endParaRPr lang="en-GB"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3338C5-382D-4EAB-96AF-83F3F77629F9}" type="slidenum">
              <a:rPr lang="en-GB">
                <a:latin typeface="Times" pitchFamily="18" charset="0"/>
                <a:cs typeface="Arial" charset="0"/>
              </a:rPr>
              <a:pPr/>
              <a:t>9</a:t>
            </a:fld>
            <a:endParaRPr lang="en-GB"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228600" y="6019800"/>
            <a:ext cx="4572000" cy="6858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2209800" y="5867400"/>
            <a:ext cx="4572000" cy="6858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"/>
              <a:cs typeface="+mn-cs"/>
            </a:endParaRPr>
          </a:p>
        </p:txBody>
      </p:sp>
      <p:sp>
        <p:nvSpPr>
          <p:cNvPr id="1042" name="Rectangle 18"/>
          <p:cNvSpPr>
            <a:spLocks noChangeArrowheads="1"/>
          </p:cNvSpPr>
          <p:nvPr userDrawn="1"/>
        </p:nvSpPr>
        <p:spPr bwMode="auto">
          <a:xfrm>
            <a:off x="-2708275" y="-1108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latin typeface="Times"/>
              <a:cs typeface="+mn-cs"/>
            </a:endParaRPr>
          </a:p>
        </p:txBody>
      </p:sp>
      <p:pic>
        <p:nvPicPr>
          <p:cNvPr id="1029" name="Picture 2" descr="bg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4590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45905"/>
          </a:solidFill>
          <a:latin typeface="Myriad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45905"/>
          </a:solidFill>
          <a:latin typeface="Myriad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45905"/>
          </a:solidFill>
          <a:latin typeface="Myriad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45905"/>
          </a:solidFill>
          <a:latin typeface="Myriad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45905"/>
          </a:solidFill>
          <a:latin typeface="Myriad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45905"/>
          </a:solidFill>
          <a:latin typeface="Myriad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45905"/>
          </a:solidFill>
          <a:latin typeface="Myriad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45905"/>
          </a:solidFill>
          <a:latin typeface="Myriad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ChangeArrowheads="1"/>
          </p:cNvSpPr>
          <p:nvPr/>
        </p:nvSpPr>
        <p:spPr bwMode="auto">
          <a:xfrm>
            <a:off x="1660525" y="32861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34671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600" smtClean="0"/>
              <a:t>Spokes 9th November 2017</a:t>
            </a:r>
            <a:br>
              <a:rPr lang="en-GB" sz="3600" smtClean="0"/>
            </a:br>
            <a:r>
              <a:rPr lang="en-GB" sz="3600" smtClean="0"/>
              <a:t/>
            </a:r>
            <a:br>
              <a:rPr lang="en-GB" sz="3600" smtClean="0"/>
            </a:br>
            <a:r>
              <a:rPr lang="en-GB" sz="3600" smtClean="0"/>
              <a:t>Cycling Plans in the Councils</a:t>
            </a:r>
            <a:br>
              <a:rPr lang="en-GB" sz="3600" smtClean="0"/>
            </a:br>
            <a:r>
              <a:rPr lang="en-GB" sz="3600" smtClean="0"/>
              <a:t/>
            </a:r>
            <a:br>
              <a:rPr lang="en-GB" sz="3600" smtClean="0"/>
            </a:br>
            <a:r>
              <a:rPr lang="en-GB" sz="3600" smtClean="0"/>
              <a:t>West Lothian Council</a:t>
            </a:r>
            <a:br>
              <a:rPr lang="en-GB" sz="3600" smtClean="0"/>
            </a:br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Local Access Linlithgow</a:t>
            </a:r>
          </a:p>
        </p:txBody>
      </p:sp>
      <p:pic>
        <p:nvPicPr>
          <p:cNvPr id="32770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54163" y="1600200"/>
            <a:ext cx="6035675" cy="4525963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Broxburn Canal Links</a:t>
            </a:r>
          </a:p>
        </p:txBody>
      </p:sp>
      <p:pic>
        <p:nvPicPr>
          <p:cNvPr id="34818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7363" y="1341438"/>
            <a:ext cx="4197350" cy="3148012"/>
          </a:xfrm>
          <a:noFill/>
          <a:ln>
            <a:miter lim="800000"/>
            <a:headEnd/>
            <a:tailEnd/>
          </a:ln>
        </p:spPr>
      </p:pic>
      <p:pic>
        <p:nvPicPr>
          <p:cNvPr id="34819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0588" y="3500438"/>
            <a:ext cx="4443412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4000" smtClean="0"/>
              <a:t>Smarter Choices Smarter Places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045905"/>
                </a:solidFill>
                <a:latin typeface="+mj-lt"/>
              </a:rPr>
              <a:t>Love to ride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45905"/>
                </a:solidFill>
                <a:latin typeface="+mj-lt"/>
              </a:rPr>
              <a:t>Health Improvement Agenda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45905"/>
                </a:solidFill>
                <a:latin typeface="+mj-lt"/>
              </a:rPr>
              <a:t>Working with Schools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45905"/>
                </a:solidFill>
                <a:latin typeface="+mj-lt"/>
              </a:rPr>
              <a:t>Working with Employers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45905"/>
                </a:solidFill>
                <a:latin typeface="+mj-lt"/>
              </a:rPr>
              <a:t>Creating Active travel maps for communities</a:t>
            </a:r>
            <a:endParaRPr lang="en-GB" dirty="0">
              <a:solidFill>
                <a:srgbClr val="045905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WHAT IS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75297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GB" dirty="0" smtClean="0">
                <a:solidFill>
                  <a:srgbClr val="045905"/>
                </a:solidFill>
                <a:latin typeface="+mj-lt"/>
              </a:rPr>
              <a:t>Projects to be Delivered In West Lothian</a:t>
            </a:r>
          </a:p>
          <a:p>
            <a:pPr marL="0" indent="0" eaLnBrk="1" hangingPunct="1">
              <a:buFontTx/>
              <a:buNone/>
              <a:defRPr/>
            </a:pPr>
            <a:endParaRPr lang="en-GB" dirty="0" smtClean="0">
              <a:solidFill>
                <a:srgbClr val="045905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GB" dirty="0" smtClean="0">
                <a:solidFill>
                  <a:srgbClr val="045905"/>
                </a:solidFill>
                <a:latin typeface="+mj-lt"/>
              </a:rPr>
              <a:t>A7066 to A706 to B7066 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45905"/>
                </a:solidFill>
                <a:latin typeface="+mj-lt"/>
              </a:rPr>
              <a:t>Whitburn to Armadale</a:t>
            </a:r>
          </a:p>
          <a:p>
            <a:pPr eaLnBrk="1" hangingPunct="1">
              <a:defRPr/>
            </a:pPr>
            <a:r>
              <a:rPr lang="en-GB" dirty="0" err="1" smtClean="0">
                <a:solidFill>
                  <a:srgbClr val="045905"/>
                </a:solidFill>
                <a:latin typeface="+mj-lt"/>
              </a:rPr>
              <a:t>Fauldhouse</a:t>
            </a:r>
            <a:r>
              <a:rPr lang="en-GB" dirty="0" smtClean="0">
                <a:solidFill>
                  <a:srgbClr val="045905"/>
                </a:solidFill>
                <a:latin typeface="+mj-lt"/>
              </a:rPr>
              <a:t> to </a:t>
            </a:r>
            <a:r>
              <a:rPr lang="en-GB" dirty="0" err="1" smtClean="0">
                <a:solidFill>
                  <a:srgbClr val="045905"/>
                </a:solidFill>
                <a:latin typeface="+mj-lt"/>
              </a:rPr>
              <a:t>Stoneyburn</a:t>
            </a:r>
            <a:endParaRPr lang="en-GB" dirty="0" smtClean="0">
              <a:solidFill>
                <a:srgbClr val="045905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GB" dirty="0" smtClean="0">
                <a:solidFill>
                  <a:srgbClr val="045905"/>
                </a:solidFill>
                <a:latin typeface="+mj-lt"/>
              </a:rPr>
              <a:t>Blackburn to Bathgate Corridor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45905"/>
                </a:solidFill>
                <a:latin typeface="+mj-lt"/>
              </a:rPr>
              <a:t>Bathgate Rail Station improved access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45905"/>
                </a:solidFill>
                <a:latin typeface="+mj-lt"/>
              </a:rPr>
              <a:t>Cycle friendly routes Pilot Project</a:t>
            </a:r>
            <a:endParaRPr lang="en-GB" dirty="0">
              <a:solidFill>
                <a:srgbClr val="045905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36295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LOCAL AUTHORITY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045905"/>
                </a:solidFill>
                <a:latin typeface="+mj-lt"/>
              </a:rPr>
              <a:t>Decreasing budgets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45905"/>
                </a:solidFill>
                <a:latin typeface="+mj-lt"/>
              </a:rPr>
              <a:t>Increasing demands for services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45905"/>
                </a:solidFill>
                <a:latin typeface="+mj-lt"/>
              </a:rPr>
              <a:t>Budget priorities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45905"/>
                </a:solidFill>
                <a:latin typeface="+mj-lt"/>
              </a:rPr>
              <a:t>Consultation with communities</a:t>
            </a:r>
          </a:p>
          <a:p>
            <a:pPr eaLnBrk="1" hangingPunct="1"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FUTURE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045905"/>
                </a:solidFill>
                <a:latin typeface="+mj-lt"/>
              </a:rPr>
              <a:t>Importance of active travel funding to deliver the active travel agenda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45905"/>
                </a:solidFill>
                <a:latin typeface="+mj-lt"/>
              </a:rPr>
              <a:t>Difficulties in match funding from decreasing budgets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45905"/>
                </a:solidFill>
                <a:latin typeface="+mj-lt"/>
              </a:rPr>
              <a:t>Case for reduction in level of match funding </a:t>
            </a:r>
            <a:r>
              <a:rPr lang="en-GB" dirty="0" err="1" smtClean="0">
                <a:solidFill>
                  <a:srgbClr val="045905"/>
                </a:solidFill>
                <a:latin typeface="+mj-lt"/>
              </a:rPr>
              <a:t>reqirements</a:t>
            </a:r>
            <a:r>
              <a:rPr lang="en-GB" dirty="0" smtClean="0">
                <a:solidFill>
                  <a:srgbClr val="045905"/>
                </a:solidFill>
                <a:latin typeface="+mj-lt"/>
              </a:rPr>
              <a:t>?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45905"/>
                </a:solidFill>
                <a:latin typeface="+mj-lt"/>
              </a:rPr>
              <a:t>Budget consultations – an opportunity to prioritise active travel?</a:t>
            </a:r>
            <a:endParaRPr lang="en-GB" dirty="0">
              <a:solidFill>
                <a:srgbClr val="045905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NATIONAL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045905"/>
                </a:solidFill>
                <a:latin typeface="+mj-lt"/>
              </a:rPr>
              <a:t>National Walking Strategy</a:t>
            </a:r>
          </a:p>
          <a:p>
            <a:pPr eaLnBrk="1" hangingPunct="1">
              <a:defRPr/>
            </a:pPr>
            <a:endParaRPr lang="en-GB" dirty="0">
              <a:solidFill>
                <a:srgbClr val="045905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GB" dirty="0" smtClean="0">
                <a:solidFill>
                  <a:srgbClr val="045905"/>
                </a:solidFill>
                <a:latin typeface="+mj-lt"/>
              </a:rPr>
              <a:t>Cycling </a:t>
            </a:r>
            <a:r>
              <a:rPr lang="en-GB" dirty="0">
                <a:solidFill>
                  <a:srgbClr val="045905"/>
                </a:solidFill>
                <a:latin typeface="+mj-lt"/>
              </a:rPr>
              <a:t>Action </a:t>
            </a:r>
            <a:r>
              <a:rPr lang="en-GB" dirty="0" smtClean="0">
                <a:solidFill>
                  <a:srgbClr val="045905"/>
                </a:solidFill>
                <a:latin typeface="+mj-lt"/>
              </a:rPr>
              <a:t>Plan for </a:t>
            </a:r>
            <a:r>
              <a:rPr lang="en-GB" dirty="0">
                <a:solidFill>
                  <a:srgbClr val="045905"/>
                </a:solidFill>
                <a:latin typeface="+mj-lt"/>
              </a:rPr>
              <a:t>Scotland </a:t>
            </a:r>
            <a:r>
              <a:rPr lang="en-GB" dirty="0" smtClean="0">
                <a:solidFill>
                  <a:srgbClr val="045905"/>
                </a:solidFill>
                <a:latin typeface="+mj-lt"/>
              </a:rPr>
              <a:t>2017-2020</a:t>
            </a:r>
          </a:p>
          <a:p>
            <a:pPr eaLnBrk="1" hangingPunct="1">
              <a:defRPr/>
            </a:pPr>
            <a:endParaRPr lang="en-GB" dirty="0">
              <a:solidFill>
                <a:srgbClr val="045905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GB" dirty="0" smtClean="0">
                <a:solidFill>
                  <a:srgbClr val="045905"/>
                </a:solidFill>
                <a:latin typeface="+mj-lt"/>
              </a:rPr>
              <a:t>Increasing national funding for active travel</a:t>
            </a:r>
            <a:endParaRPr lang="en-GB" dirty="0">
              <a:solidFill>
                <a:srgbClr val="045905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ACTIVE TRAVEL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68413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rgbClr val="045905"/>
                </a:solidFill>
                <a:latin typeface="+mj-lt"/>
              </a:rPr>
              <a:t>Linking </a:t>
            </a:r>
            <a:r>
              <a:rPr lang="en-GB" dirty="0" smtClean="0">
                <a:solidFill>
                  <a:srgbClr val="045905"/>
                </a:solidFill>
                <a:latin typeface="+mj-lt"/>
              </a:rPr>
              <a:t>communities</a:t>
            </a:r>
          </a:p>
          <a:p>
            <a:pPr eaLnBrk="1" hangingPunct="1">
              <a:defRPr/>
            </a:pPr>
            <a:r>
              <a:rPr lang="en-GB" dirty="0">
                <a:solidFill>
                  <a:srgbClr val="045905"/>
                </a:solidFill>
                <a:latin typeface="+mj-lt"/>
              </a:rPr>
              <a:t>Linking communities </a:t>
            </a:r>
            <a:r>
              <a:rPr lang="en-GB" dirty="0" smtClean="0">
                <a:solidFill>
                  <a:srgbClr val="045905"/>
                </a:solidFill>
                <a:latin typeface="+mj-lt"/>
              </a:rPr>
              <a:t>&amp; commuting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45905"/>
                </a:solidFill>
                <a:latin typeface="+mj-lt"/>
              </a:rPr>
              <a:t>Linking </a:t>
            </a:r>
            <a:r>
              <a:rPr lang="en-GB" dirty="0">
                <a:solidFill>
                  <a:srgbClr val="045905"/>
                </a:solidFill>
                <a:latin typeface="+mj-lt"/>
              </a:rPr>
              <a:t>communities </a:t>
            </a:r>
            <a:r>
              <a:rPr lang="en-GB" dirty="0" smtClean="0">
                <a:solidFill>
                  <a:srgbClr val="045905"/>
                </a:solidFill>
                <a:latin typeface="+mj-lt"/>
              </a:rPr>
              <a:t>&amp; regeneration</a:t>
            </a:r>
          </a:p>
          <a:p>
            <a:pPr eaLnBrk="1" hangingPunct="1">
              <a:defRPr/>
            </a:pPr>
            <a:r>
              <a:rPr lang="en-GB" dirty="0">
                <a:solidFill>
                  <a:srgbClr val="045905"/>
                </a:solidFill>
                <a:latin typeface="+mj-lt"/>
              </a:rPr>
              <a:t>Strategic links, filling in </a:t>
            </a:r>
            <a:r>
              <a:rPr lang="en-GB" dirty="0" smtClean="0">
                <a:solidFill>
                  <a:srgbClr val="045905"/>
                </a:solidFill>
                <a:latin typeface="+mj-lt"/>
              </a:rPr>
              <a:t>gaps</a:t>
            </a:r>
          </a:p>
          <a:p>
            <a:pPr eaLnBrk="1" hangingPunct="1">
              <a:defRPr/>
            </a:pPr>
            <a:r>
              <a:rPr lang="en-GB" dirty="0">
                <a:solidFill>
                  <a:srgbClr val="045905"/>
                </a:solidFill>
                <a:latin typeface="+mj-lt"/>
              </a:rPr>
              <a:t>Strategic links to NCN and </a:t>
            </a:r>
            <a:r>
              <a:rPr lang="en-GB" dirty="0" smtClean="0">
                <a:solidFill>
                  <a:srgbClr val="045905"/>
                </a:solidFill>
                <a:latin typeface="+mj-lt"/>
              </a:rPr>
              <a:t>rail access</a:t>
            </a:r>
          </a:p>
          <a:p>
            <a:pPr eaLnBrk="1" hangingPunct="1">
              <a:defRPr/>
            </a:pPr>
            <a:r>
              <a:rPr lang="en-GB" dirty="0">
                <a:solidFill>
                  <a:srgbClr val="045905"/>
                </a:solidFill>
                <a:latin typeface="+mj-lt"/>
              </a:rPr>
              <a:t>Strategic links, </a:t>
            </a:r>
            <a:r>
              <a:rPr lang="en-GB" dirty="0" smtClean="0">
                <a:solidFill>
                  <a:srgbClr val="045905"/>
                </a:solidFill>
                <a:latin typeface="+mj-lt"/>
              </a:rPr>
              <a:t>development air quality</a:t>
            </a:r>
          </a:p>
          <a:p>
            <a:pPr eaLnBrk="1" hangingPunct="1">
              <a:defRPr/>
            </a:pPr>
            <a:r>
              <a:rPr lang="en-GB" dirty="0">
                <a:solidFill>
                  <a:srgbClr val="045905"/>
                </a:solidFill>
                <a:latin typeface="+mj-lt"/>
              </a:rPr>
              <a:t>Strategic links </a:t>
            </a:r>
            <a:r>
              <a:rPr lang="en-GB" dirty="0" smtClean="0">
                <a:solidFill>
                  <a:srgbClr val="045905"/>
                </a:solidFill>
                <a:latin typeface="+mj-lt"/>
              </a:rPr>
              <a:t>&amp; environmental </a:t>
            </a:r>
            <a:r>
              <a:rPr lang="en-GB" dirty="0">
                <a:solidFill>
                  <a:srgbClr val="045905"/>
                </a:solidFill>
                <a:latin typeface="+mj-lt"/>
              </a:rPr>
              <a:t>improvements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PROJECT IDENTIFICATION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9750" y="1628775"/>
            <a:ext cx="8229600" cy="4392613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5905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5905"/>
                </a:solidFill>
                <a:latin typeface="Myriad Roman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5905"/>
                </a:solidFill>
                <a:latin typeface="Myriad Roman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5905"/>
                </a:solidFill>
                <a:latin typeface="Myriad Roman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5905"/>
                </a:solidFill>
                <a:latin typeface="Myriad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5905"/>
                </a:solidFill>
                <a:latin typeface="Myriad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5905"/>
                </a:solidFill>
                <a:latin typeface="Myriad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5905"/>
                </a:solidFill>
                <a:latin typeface="Myriad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45905"/>
                </a:solidFill>
                <a:latin typeface="Myriad Roman" charset="0"/>
              </a:defRPr>
            </a:lvl9pPr>
          </a:lstStyle>
          <a:p>
            <a:pPr eaLnBrk="0" hangingPunct="0">
              <a:defRPr/>
            </a:pPr>
            <a:r>
              <a:rPr lang="en-GB" sz="3200" b="0" dirty="0" smtClean="0"/>
              <a:t>– </a:t>
            </a:r>
            <a:r>
              <a:rPr lang="en-GB" sz="3200" b="0" dirty="0"/>
              <a:t>Complete Missing links</a:t>
            </a:r>
          </a:p>
          <a:p>
            <a:pPr eaLnBrk="0" hangingPunct="0">
              <a:defRPr/>
            </a:pPr>
            <a:r>
              <a:rPr lang="en-GB" sz="3200" b="0" dirty="0"/>
              <a:t>– Links to NCN</a:t>
            </a:r>
          </a:p>
          <a:p>
            <a:pPr eaLnBrk="0" hangingPunct="0">
              <a:defRPr/>
            </a:pPr>
            <a:r>
              <a:rPr lang="en-GB" sz="3200" b="0" dirty="0"/>
              <a:t>– Links between communities</a:t>
            </a:r>
          </a:p>
          <a:p>
            <a:pPr>
              <a:defRPr/>
            </a:pPr>
            <a:r>
              <a:rPr lang="en-GB" sz="3200" b="0" kern="0" dirty="0"/>
              <a:t>– Links to schools</a:t>
            </a:r>
          </a:p>
          <a:p>
            <a:pPr>
              <a:defRPr/>
            </a:pPr>
            <a:r>
              <a:rPr lang="en-GB" sz="3200" b="0" kern="0" dirty="0"/>
              <a:t>– Links to leisure locations</a:t>
            </a:r>
          </a:p>
          <a:p>
            <a:pPr>
              <a:defRPr/>
            </a:pPr>
            <a:r>
              <a:rPr lang="en-GB" sz="3200" b="0" kern="0" dirty="0"/>
              <a:t>– Links to town centres and retail</a:t>
            </a:r>
          </a:p>
          <a:p>
            <a:pPr>
              <a:defRPr/>
            </a:pPr>
            <a:r>
              <a:rPr lang="en-GB" sz="3200" b="0" kern="0" dirty="0"/>
              <a:t>– Incomplete routes</a:t>
            </a:r>
          </a:p>
          <a:p>
            <a:pPr>
              <a:defRPr/>
            </a:pPr>
            <a:endParaRPr lang="en-GB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Budget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GB" dirty="0" smtClean="0">
                <a:solidFill>
                  <a:srgbClr val="045905"/>
                </a:solidFill>
                <a:latin typeface="+mj-lt"/>
              </a:rPr>
              <a:t>Roads and Transportation budget 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dirty="0" smtClean="0">
                <a:solidFill>
                  <a:srgbClr val="045905"/>
                </a:solidFill>
                <a:latin typeface="+mj-lt"/>
              </a:rPr>
              <a:t>£40m  2013/14 to 2017/2018</a:t>
            </a:r>
          </a:p>
          <a:p>
            <a:pPr marL="0" indent="0" eaLnBrk="1" hangingPunct="1">
              <a:buFontTx/>
              <a:buNone/>
              <a:defRPr/>
            </a:pPr>
            <a:endParaRPr lang="en-GB" dirty="0" smtClean="0">
              <a:solidFill>
                <a:srgbClr val="045905"/>
              </a:solidFill>
              <a:latin typeface="+mj-lt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GB" dirty="0" smtClean="0">
                <a:solidFill>
                  <a:srgbClr val="045905"/>
                </a:solidFill>
                <a:latin typeface="+mj-lt"/>
              </a:rPr>
              <a:t>Delivering around £3.6 million of projects</a:t>
            </a:r>
            <a:endParaRPr lang="en-GB" dirty="0">
              <a:solidFill>
                <a:srgbClr val="045905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PROJECTS DELIVERED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err="1" smtClean="0">
                <a:solidFill>
                  <a:srgbClr val="045905"/>
                </a:solidFill>
                <a:latin typeface="+mj-lt"/>
              </a:rPr>
              <a:t>Polbeth</a:t>
            </a:r>
            <a:r>
              <a:rPr lang="en-GB" dirty="0" smtClean="0">
                <a:solidFill>
                  <a:srgbClr val="045905"/>
                </a:solidFill>
                <a:latin typeface="+mj-lt"/>
              </a:rPr>
              <a:t> to West Calder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45905"/>
                </a:solidFill>
                <a:latin typeface="+mj-lt"/>
              </a:rPr>
              <a:t>A89 </a:t>
            </a:r>
            <a:r>
              <a:rPr lang="en-GB" dirty="0" err="1" smtClean="0">
                <a:solidFill>
                  <a:srgbClr val="045905"/>
                </a:solidFill>
                <a:latin typeface="+mj-lt"/>
              </a:rPr>
              <a:t>Bangour</a:t>
            </a:r>
            <a:r>
              <a:rPr lang="en-GB" dirty="0" smtClean="0">
                <a:solidFill>
                  <a:srgbClr val="045905"/>
                </a:solidFill>
                <a:latin typeface="+mj-lt"/>
              </a:rPr>
              <a:t> to Tesco</a:t>
            </a:r>
          </a:p>
          <a:p>
            <a:pPr eaLnBrk="1" hangingPunct="1">
              <a:defRPr/>
            </a:pPr>
            <a:r>
              <a:rPr lang="en-GB" dirty="0" err="1" smtClean="0">
                <a:solidFill>
                  <a:srgbClr val="045905"/>
                </a:solidFill>
                <a:latin typeface="+mj-lt"/>
              </a:rPr>
              <a:t>Starlaw</a:t>
            </a:r>
            <a:r>
              <a:rPr lang="en-GB" dirty="0" smtClean="0">
                <a:solidFill>
                  <a:srgbClr val="045905"/>
                </a:solidFill>
                <a:latin typeface="+mj-lt"/>
              </a:rPr>
              <a:t> Link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45905"/>
                </a:solidFill>
                <a:latin typeface="+mj-lt"/>
              </a:rPr>
              <a:t>Linlithgow Ramps at Canal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45905"/>
                </a:solidFill>
                <a:latin typeface="+mj-lt"/>
              </a:rPr>
              <a:t>Linlithgow Cellars Path</a:t>
            </a:r>
          </a:p>
          <a:p>
            <a:pPr eaLnBrk="1" hangingPunct="1">
              <a:defRPr/>
            </a:pPr>
            <a:r>
              <a:rPr lang="en-GB" dirty="0" err="1" smtClean="0">
                <a:solidFill>
                  <a:srgbClr val="045905"/>
                </a:solidFill>
                <a:latin typeface="+mj-lt"/>
              </a:rPr>
              <a:t>Broxburn</a:t>
            </a:r>
            <a:r>
              <a:rPr lang="en-GB" dirty="0" smtClean="0">
                <a:solidFill>
                  <a:srgbClr val="045905"/>
                </a:solidFill>
                <a:latin typeface="+mj-lt"/>
              </a:rPr>
              <a:t> Access to the Canal</a:t>
            </a:r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A89 East West Spine</a:t>
            </a:r>
          </a:p>
        </p:txBody>
      </p:sp>
      <p:pic>
        <p:nvPicPr>
          <p:cNvPr id="26626" name="Content Placeholder 1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628775"/>
            <a:ext cx="6035675" cy="4525963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b="0" smtClean="0"/>
              <a:t>Bathgate to Livingston</a:t>
            </a:r>
            <a:endParaRPr lang="en-GB" smtClean="0"/>
          </a:p>
        </p:txBody>
      </p:sp>
      <p:pic>
        <p:nvPicPr>
          <p:cNvPr id="28674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4213" y="1052513"/>
            <a:ext cx="3455987" cy="2592387"/>
          </a:xfrm>
          <a:noFill/>
          <a:ln>
            <a:miter lim="800000"/>
            <a:headEnd/>
            <a:tailEnd/>
          </a:ln>
        </p:spPr>
      </p:pic>
      <p:pic>
        <p:nvPicPr>
          <p:cNvPr id="2867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981075"/>
            <a:ext cx="3529013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3910013"/>
            <a:ext cx="3548062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Linlithgow at Canal</a:t>
            </a:r>
          </a:p>
        </p:txBody>
      </p:sp>
      <p:pic>
        <p:nvPicPr>
          <p:cNvPr id="30722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196975"/>
            <a:ext cx="6034087" cy="4525963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Myriad Roman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265</Words>
  <Application>Microsoft Office PowerPoint</Application>
  <PresentationFormat>On-screen Show (4:3)</PresentationFormat>
  <Paragraphs>80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Times</vt:lpstr>
      <vt:lpstr>Arial</vt:lpstr>
      <vt:lpstr>Myriad Roman</vt:lpstr>
      <vt:lpstr>Calibri</vt:lpstr>
      <vt:lpstr>Blank Presentation</vt:lpstr>
      <vt:lpstr>Spokes 9th November 2017  Cycling Plans in the Councils  West Lothian Council </vt:lpstr>
      <vt:lpstr>NATIONAL CONTEXT</vt:lpstr>
      <vt:lpstr>ACTIVE TRAVEL THEMES</vt:lpstr>
      <vt:lpstr>PROJECT IDENTIFICATION</vt:lpstr>
      <vt:lpstr>Budget </vt:lpstr>
      <vt:lpstr>PROJECTS DELIVERED</vt:lpstr>
      <vt:lpstr>A89 East West Spine</vt:lpstr>
      <vt:lpstr>Bathgate to Livingston</vt:lpstr>
      <vt:lpstr>Linlithgow at Canal</vt:lpstr>
      <vt:lpstr>Local Access Linlithgow</vt:lpstr>
      <vt:lpstr>Broxburn Canal Links</vt:lpstr>
      <vt:lpstr>Smarter Choices Smarter Places</vt:lpstr>
      <vt:lpstr>WHAT IS NEXT?</vt:lpstr>
      <vt:lpstr>LOCAL AUTHORITY CONTEXT</vt:lpstr>
      <vt:lpstr>FUTURE DELIVERY</vt:lpstr>
    </vt:vector>
  </TitlesOfParts>
  <Company>閈]皤逄懘뿿�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paul wilkins</dc:creator>
  <cp:lastModifiedBy>Dave</cp:lastModifiedBy>
  <cp:revision>48</cp:revision>
  <dcterms:created xsi:type="dcterms:W3CDTF">2006-09-28T15:24:01Z</dcterms:created>
  <dcterms:modified xsi:type="dcterms:W3CDTF">2017-11-11T00:00:41Z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A6764</vt:lpwstr>
  </property>
  <property fmtid="{D5CDD505-2E9C-101B-9397-08002B2CF9AE}" pid="4" name="Objective-Title">
    <vt:lpwstr>WLC_powerpoint_2017</vt:lpwstr>
  </property>
  <property fmtid="{D5CDD505-2E9C-101B-9397-08002B2CF9AE}" pid="5" name="Objective-Description">
    <vt:lpwstr/>
  </property>
  <property fmtid="{D5CDD505-2E9C-101B-9397-08002B2CF9AE}" pid="6" name="Objective-CreationStamp">
    <vt:filetime>2017-10-09T10:45:19Z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2017-10-13T10:06:17Z</vt:filetime>
  </property>
  <property fmtid="{D5CDD505-2E9C-101B-9397-08002B2CF9AE}" pid="10" name="Objective-ModificationStamp">
    <vt:filetime>2017-10-09T10:45:19Z</vt:filetime>
  </property>
  <property fmtid="{D5CDD505-2E9C-101B-9397-08002B2CF9AE}" pid="11" name="Objective-Owner">
    <vt:lpwstr>Valentine, Lynette</vt:lpwstr>
  </property>
  <property fmtid="{D5CDD505-2E9C-101B-9397-08002B2CF9AE}" pid="12" name="Objective-Path">
    <vt:lpwstr>Objective Global Folder:WLC File Plan:Council Wide:Corporate Branding &amp; Logo:</vt:lpwstr>
  </property>
  <property fmtid="{D5CDD505-2E9C-101B-9397-08002B2CF9AE}" pid="13" name="Objective-Parent">
    <vt:lpwstr>Corporate Branding &amp; Logo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vA8209</vt:lpwstr>
  </property>
  <property fmtid="{D5CDD505-2E9C-101B-9397-08002B2CF9AE}" pid="16" name="Objective-Version">
    <vt:lpwstr>1.0</vt:lpwstr>
  </property>
  <property fmtid="{D5CDD505-2E9C-101B-9397-08002B2CF9AE}" pid="17" name="Objective-VersionNumber">
    <vt:r8>1</vt:r8>
  </property>
  <property fmtid="{D5CDD505-2E9C-101B-9397-08002B2CF9AE}" pid="18" name="Objective-VersionComment">
    <vt:lpwstr>First version</vt:lpwstr>
  </property>
  <property fmtid="{D5CDD505-2E9C-101B-9397-08002B2CF9AE}" pid="19" name="Objective-FileNumber">
    <vt:lpwstr/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/>
  </property>
  <property fmtid="{D5CDD505-2E9C-101B-9397-08002B2CF9AE}" pid="22" name="Objective-Comment">
    <vt:lpwstr/>
  </property>
  <property fmtid="{D5CDD505-2E9C-101B-9397-08002B2CF9AE}" pid="23" name="Objective-Meridio ID [system]">
    <vt:lpwstr>22020722</vt:lpwstr>
  </property>
  <property fmtid="{D5CDD505-2E9C-101B-9397-08002B2CF9AE}" pid="24" name="Objective-Author [system]">
    <vt:lpwstr>paul wilkins</vt:lpwstr>
  </property>
  <property fmtid="{D5CDD505-2E9C-101B-9397-08002B2CF9AE}" pid="25" name="Objective-Document Date [system]">
    <vt:filetime>2006-09-28T16:24:01Z</vt:filetime>
  </property>
</Properties>
</file>