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6" r:id="rId2"/>
    <p:sldId id="278" r:id="rId3"/>
    <p:sldId id="277" r:id="rId4"/>
    <p:sldId id="261" r:id="rId5"/>
    <p:sldId id="271" r:id="rId6"/>
    <p:sldId id="267" r:id="rId7"/>
    <p:sldId id="279" r:id="rId8"/>
    <p:sldId id="280" r:id="rId9"/>
    <p:sldId id="281" r:id="rId10"/>
    <p:sldId id="268" r:id="rId11"/>
    <p:sldId id="263" r:id="rId12"/>
    <p:sldId id="275" r:id="rId13"/>
    <p:sldId id="283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6"/>
    <p:restoredTop sz="94702"/>
  </p:normalViewPr>
  <p:slideViewPr>
    <p:cSldViewPr snapToGrid="0" snapToObjects="1">
      <p:cViewPr varScale="1">
        <p:scale>
          <a:sx n="81" d="100"/>
          <a:sy n="81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rdixon/Documents/Climate%20targets%20SCCS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rdixon/Documents/Climate%20targets%20SCC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Scotland's</a:t>
            </a:r>
            <a:r>
              <a:rPr lang="en-US" sz="2800" b="1" baseline="0"/>
              <a:t> emissions trajectories</a:t>
            </a:r>
            <a:endParaRPr lang="en-US" sz="2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Real emissions</c:v>
          </c:tx>
          <c:spPr>
            <a:ln w="539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22225">
                <a:solidFill>
                  <a:schemeClr val="tx1"/>
                </a:solidFill>
              </a:ln>
              <a:effectLst/>
            </c:spPr>
          </c:marker>
          <c:xVal>
            <c:numRef>
              <c:f>Sheet1!$C$2:$W$2</c:f>
              <c:numCache>
                <c:formatCode>General</c:formatCode>
                <c:ptCount val="21"/>
                <c:pt idx="0">
                  <c:v>1990.0</c:v>
                </c:pt>
                <c:pt idx="1">
                  <c:v>1995.0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xVal>
          <c:yVal>
            <c:numRef>
              <c:f>Sheet1!$C$3:$W$3</c:f>
              <c:numCache>
                <c:formatCode>0.0</c:formatCode>
                <c:ptCount val="21"/>
                <c:pt idx="0">
                  <c:v>75.59583089082118</c:v>
                </c:pt>
                <c:pt idx="1">
                  <c:v>75.55267192997547</c:v>
                </c:pt>
                <c:pt idx="2">
                  <c:v>74.15235157475452</c:v>
                </c:pt>
                <c:pt idx="3">
                  <c:v>70.9032894318131</c:v>
                </c:pt>
                <c:pt idx="4">
                  <c:v>71.99046284487693</c:v>
                </c:pt>
                <c:pt idx="5">
                  <c:v>71.31210533764721</c:v>
                </c:pt>
                <c:pt idx="6">
                  <c:v>67.02675087356968</c:v>
                </c:pt>
                <c:pt idx="7">
                  <c:v>66.61594878909968</c:v>
                </c:pt>
                <c:pt idx="8">
                  <c:v>64.1232963024876</c:v>
                </c:pt>
                <c:pt idx="9">
                  <c:v>62.11222629669459</c:v>
                </c:pt>
                <c:pt idx="10">
                  <c:v>64.32563724290596</c:v>
                </c:pt>
                <c:pt idx="11">
                  <c:v>59.94575662426821</c:v>
                </c:pt>
                <c:pt idx="12">
                  <c:v>58.64389337842914</c:v>
                </c:pt>
                <c:pt idx="13">
                  <c:v>54.21746740690079</c:v>
                </c:pt>
                <c:pt idx="14">
                  <c:v>55.82319624969453</c:v>
                </c:pt>
                <c:pt idx="15">
                  <c:v>49.16292195117131</c:v>
                </c:pt>
                <c:pt idx="16">
                  <c:v>51.45686810014962</c:v>
                </c:pt>
                <c:pt idx="17">
                  <c:v>48.39427905313575</c:v>
                </c:pt>
                <c:pt idx="18">
                  <c:v>44.35947734327684</c:v>
                </c:pt>
                <c:pt idx="19">
                  <c:v>43.00581593138048</c:v>
                </c:pt>
                <c:pt idx="20">
                  <c:v>38.57425878947116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737-2847-862A-37CA57986D35}"/>
            </c:ext>
          </c:extLst>
        </c:ser>
        <c:ser>
          <c:idx val="1"/>
          <c:order val="1"/>
          <c:tx>
            <c:v>2009 Act</c:v>
          </c:tx>
          <c:spPr>
            <a:ln w="539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Sheet1!$X$2:$BE$2</c:f>
              <c:numCache>
                <c:formatCode>General</c:formatCode>
                <c:ptCount val="34"/>
                <c:pt idx="0">
                  <c:v>2017.0</c:v>
                </c:pt>
                <c:pt idx="1">
                  <c:v>2018.0</c:v>
                </c:pt>
                <c:pt idx="2">
                  <c:v>2019.0</c:v>
                </c:pt>
                <c:pt idx="3">
                  <c:v>2020.0</c:v>
                </c:pt>
                <c:pt idx="4">
                  <c:v>2021.0</c:v>
                </c:pt>
                <c:pt idx="5">
                  <c:v>2022.0</c:v>
                </c:pt>
                <c:pt idx="6">
                  <c:v>2023.0</c:v>
                </c:pt>
                <c:pt idx="7">
                  <c:v>2024.0</c:v>
                </c:pt>
                <c:pt idx="8">
                  <c:v>2025.0</c:v>
                </c:pt>
                <c:pt idx="9">
                  <c:v>2026.0</c:v>
                </c:pt>
                <c:pt idx="10">
                  <c:v>2027.0</c:v>
                </c:pt>
                <c:pt idx="11">
                  <c:v>2028.0</c:v>
                </c:pt>
                <c:pt idx="12">
                  <c:v>2029.0</c:v>
                </c:pt>
                <c:pt idx="13">
                  <c:v>2030.0</c:v>
                </c:pt>
                <c:pt idx="14">
                  <c:v>2031.0</c:v>
                </c:pt>
                <c:pt idx="15">
                  <c:v>2032.0</c:v>
                </c:pt>
                <c:pt idx="16">
                  <c:v>2033.0</c:v>
                </c:pt>
                <c:pt idx="17">
                  <c:v>2034.0</c:v>
                </c:pt>
                <c:pt idx="18">
                  <c:v>2035.0</c:v>
                </c:pt>
                <c:pt idx="19">
                  <c:v>2036.0</c:v>
                </c:pt>
                <c:pt idx="20">
                  <c:v>2037.0</c:v>
                </c:pt>
                <c:pt idx="21">
                  <c:v>2038.0</c:v>
                </c:pt>
                <c:pt idx="22">
                  <c:v>2039.0</c:v>
                </c:pt>
                <c:pt idx="23">
                  <c:v>2040.0</c:v>
                </c:pt>
                <c:pt idx="24">
                  <c:v>2041.0</c:v>
                </c:pt>
                <c:pt idx="25">
                  <c:v>2042.0</c:v>
                </c:pt>
                <c:pt idx="26">
                  <c:v>2043.0</c:v>
                </c:pt>
                <c:pt idx="27">
                  <c:v>2044.0</c:v>
                </c:pt>
                <c:pt idx="28">
                  <c:v>2045.0</c:v>
                </c:pt>
                <c:pt idx="29">
                  <c:v>2046.0</c:v>
                </c:pt>
                <c:pt idx="30">
                  <c:v>2047.0</c:v>
                </c:pt>
                <c:pt idx="31">
                  <c:v>2048.0</c:v>
                </c:pt>
                <c:pt idx="32">
                  <c:v>2049.0</c:v>
                </c:pt>
                <c:pt idx="33">
                  <c:v>2050.0</c:v>
                </c:pt>
              </c:numCache>
            </c:numRef>
          </c:xVal>
          <c:yVal>
            <c:numRef>
              <c:f>Sheet1!$X$4:$BE$4</c:f>
              <c:numCache>
                <c:formatCode>General</c:formatCode>
                <c:ptCount val="34"/>
                <c:pt idx="3">
                  <c:v>33.2621655919614</c:v>
                </c:pt>
                <c:pt idx="4">
                  <c:v>32.26430062420255</c:v>
                </c:pt>
                <c:pt idx="5">
                  <c:v>31.29637160547647</c:v>
                </c:pt>
                <c:pt idx="6">
                  <c:v>30.35748045731218</c:v>
                </c:pt>
                <c:pt idx="7">
                  <c:v>29.44675604359281</c:v>
                </c:pt>
                <c:pt idx="8">
                  <c:v>28.56335336228502</c:v>
                </c:pt>
                <c:pt idx="9">
                  <c:v>27.70645276141648</c:v>
                </c:pt>
                <c:pt idx="10">
                  <c:v>26.87525917857397</c:v>
                </c:pt>
                <c:pt idx="11">
                  <c:v>26.06900140321676</c:v>
                </c:pt>
                <c:pt idx="12">
                  <c:v>25.28693136112025</c:v>
                </c:pt>
                <c:pt idx="13">
                  <c:v>24.52832342028664</c:v>
                </c:pt>
                <c:pt idx="14">
                  <c:v>23.79247371767804</c:v>
                </c:pt>
                <c:pt idx="15">
                  <c:v>23.07869950614768</c:v>
                </c:pt>
                <c:pt idx="16">
                  <c:v>22.3863385209632</c:v>
                </c:pt>
                <c:pt idx="17">
                  <c:v>21.71474836533437</c:v>
                </c:pt>
                <c:pt idx="18">
                  <c:v>21.06330591437433</c:v>
                </c:pt>
                <c:pt idx="19">
                  <c:v>20.4314067369431</c:v>
                </c:pt>
                <c:pt idx="20">
                  <c:v>19.81846453483481</c:v>
                </c:pt>
                <c:pt idx="21">
                  <c:v>19.22391059878976</c:v>
                </c:pt>
                <c:pt idx="22">
                  <c:v>18.64719328082607</c:v>
                </c:pt>
                <c:pt idx="23">
                  <c:v>18.08777748240129</c:v>
                </c:pt>
                <c:pt idx="24">
                  <c:v>17.54514415792922</c:v>
                </c:pt>
                <c:pt idx="25">
                  <c:v>17.01878983319131</c:v>
                </c:pt>
                <c:pt idx="26">
                  <c:v>16.50822613819562</c:v>
                </c:pt>
                <c:pt idx="27">
                  <c:v>16.01297935404977</c:v>
                </c:pt>
                <c:pt idx="28">
                  <c:v>15.53258997342827</c:v>
                </c:pt>
                <c:pt idx="29">
                  <c:v>15.06661227422542</c:v>
                </c:pt>
                <c:pt idx="30">
                  <c:v>14.61461390599865</c:v>
                </c:pt>
                <c:pt idx="31">
                  <c:v>14.17617548881869</c:v>
                </c:pt>
                <c:pt idx="32">
                  <c:v>13.75089022415414</c:v>
                </c:pt>
                <c:pt idx="33">
                  <c:v>13.33836351742951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737-2847-862A-37CA57986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7110832"/>
        <c:axId val="1977118944"/>
      </c:scatterChart>
      <c:valAx>
        <c:axId val="1977110832"/>
        <c:scaling>
          <c:orientation val="minMax"/>
          <c:max val="2050.0"/>
          <c:min val="199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118944"/>
        <c:crosses val="autoZero"/>
        <c:crossBetween val="midCat"/>
      </c:valAx>
      <c:valAx>
        <c:axId val="197711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Territorial</a:t>
                </a:r>
                <a:r>
                  <a:rPr lang="en-US" sz="2400" baseline="0"/>
                  <a:t> emissions (</a:t>
                </a:r>
                <a:r>
                  <a:rPr lang="en-US" sz="2800" baseline="0"/>
                  <a:t>MtCO2e</a:t>
                </a:r>
                <a:r>
                  <a:rPr lang="en-US" sz="2400" baseline="0"/>
                  <a:t>)</a:t>
                </a:r>
              </a:p>
              <a:p>
                <a:pPr>
                  <a:defRPr/>
                </a:pPr>
                <a:endParaRPr lang="en-US" sz="2400" baseline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110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Scotland's</a:t>
            </a:r>
            <a:r>
              <a:rPr lang="en-US" sz="2800" b="1" baseline="0"/>
              <a:t> emissions trajectories</a:t>
            </a:r>
            <a:endParaRPr lang="en-US" sz="2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Real emissions</c:v>
          </c:tx>
          <c:spPr>
            <a:ln w="539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22225">
                <a:solidFill>
                  <a:schemeClr val="tx1"/>
                </a:solidFill>
              </a:ln>
              <a:effectLst/>
            </c:spPr>
          </c:marker>
          <c:xVal>
            <c:numRef>
              <c:f>Sheet1!$C$2:$W$2</c:f>
              <c:numCache>
                <c:formatCode>General</c:formatCode>
                <c:ptCount val="21"/>
                <c:pt idx="0">
                  <c:v>1990.0</c:v>
                </c:pt>
                <c:pt idx="1">
                  <c:v>1995.0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xVal>
          <c:yVal>
            <c:numRef>
              <c:f>Sheet1!$C$3:$W$3</c:f>
              <c:numCache>
                <c:formatCode>0.0</c:formatCode>
                <c:ptCount val="21"/>
                <c:pt idx="0">
                  <c:v>75.59583089082118</c:v>
                </c:pt>
                <c:pt idx="1">
                  <c:v>75.55267192997547</c:v>
                </c:pt>
                <c:pt idx="2">
                  <c:v>74.15235157475452</c:v>
                </c:pt>
                <c:pt idx="3">
                  <c:v>70.9032894318131</c:v>
                </c:pt>
                <c:pt idx="4">
                  <c:v>71.99046284487693</c:v>
                </c:pt>
                <c:pt idx="5">
                  <c:v>71.31210533764721</c:v>
                </c:pt>
                <c:pt idx="6">
                  <c:v>67.02675087356968</c:v>
                </c:pt>
                <c:pt idx="7">
                  <c:v>66.61594878909968</c:v>
                </c:pt>
                <c:pt idx="8">
                  <c:v>64.1232963024876</c:v>
                </c:pt>
                <c:pt idx="9">
                  <c:v>62.11222629669459</c:v>
                </c:pt>
                <c:pt idx="10">
                  <c:v>64.32563724290596</c:v>
                </c:pt>
                <c:pt idx="11">
                  <c:v>59.94575662426821</c:v>
                </c:pt>
                <c:pt idx="12">
                  <c:v>58.64389337842914</c:v>
                </c:pt>
                <c:pt idx="13">
                  <c:v>54.21746740690079</c:v>
                </c:pt>
                <c:pt idx="14">
                  <c:v>55.82319624969453</c:v>
                </c:pt>
                <c:pt idx="15">
                  <c:v>49.16292195117131</c:v>
                </c:pt>
                <c:pt idx="16">
                  <c:v>51.45686810014962</c:v>
                </c:pt>
                <c:pt idx="17">
                  <c:v>48.39427905313575</c:v>
                </c:pt>
                <c:pt idx="18">
                  <c:v>44.35947734327684</c:v>
                </c:pt>
                <c:pt idx="19">
                  <c:v>43.00581593138048</c:v>
                </c:pt>
                <c:pt idx="20">
                  <c:v>38.57425878947116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74F-7841-8F4D-0437E1E27F76}"/>
            </c:ext>
          </c:extLst>
        </c:ser>
        <c:ser>
          <c:idx val="1"/>
          <c:order val="1"/>
          <c:tx>
            <c:v>2009 Act</c:v>
          </c:tx>
          <c:spPr>
            <a:ln w="539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Sheet1!$X$2:$BE$2</c:f>
              <c:numCache>
                <c:formatCode>General</c:formatCode>
                <c:ptCount val="34"/>
                <c:pt idx="0">
                  <c:v>2017.0</c:v>
                </c:pt>
                <c:pt idx="1">
                  <c:v>2018.0</c:v>
                </c:pt>
                <c:pt idx="2">
                  <c:v>2019.0</c:v>
                </c:pt>
                <c:pt idx="3">
                  <c:v>2020.0</c:v>
                </c:pt>
                <c:pt idx="4">
                  <c:v>2021.0</c:v>
                </c:pt>
                <c:pt idx="5">
                  <c:v>2022.0</c:v>
                </c:pt>
                <c:pt idx="6">
                  <c:v>2023.0</c:v>
                </c:pt>
                <c:pt idx="7">
                  <c:v>2024.0</c:v>
                </c:pt>
                <c:pt idx="8">
                  <c:v>2025.0</c:v>
                </c:pt>
                <c:pt idx="9">
                  <c:v>2026.0</c:v>
                </c:pt>
                <c:pt idx="10">
                  <c:v>2027.0</c:v>
                </c:pt>
                <c:pt idx="11">
                  <c:v>2028.0</c:v>
                </c:pt>
                <c:pt idx="12">
                  <c:v>2029.0</c:v>
                </c:pt>
                <c:pt idx="13">
                  <c:v>2030.0</c:v>
                </c:pt>
                <c:pt idx="14">
                  <c:v>2031.0</c:v>
                </c:pt>
                <c:pt idx="15">
                  <c:v>2032.0</c:v>
                </c:pt>
                <c:pt idx="16">
                  <c:v>2033.0</c:v>
                </c:pt>
                <c:pt idx="17">
                  <c:v>2034.0</c:v>
                </c:pt>
                <c:pt idx="18">
                  <c:v>2035.0</c:v>
                </c:pt>
                <c:pt idx="19">
                  <c:v>2036.0</c:v>
                </c:pt>
                <c:pt idx="20">
                  <c:v>2037.0</c:v>
                </c:pt>
                <c:pt idx="21">
                  <c:v>2038.0</c:v>
                </c:pt>
                <c:pt idx="22">
                  <c:v>2039.0</c:v>
                </c:pt>
                <c:pt idx="23">
                  <c:v>2040.0</c:v>
                </c:pt>
                <c:pt idx="24">
                  <c:v>2041.0</c:v>
                </c:pt>
                <c:pt idx="25">
                  <c:v>2042.0</c:v>
                </c:pt>
                <c:pt idx="26">
                  <c:v>2043.0</c:v>
                </c:pt>
                <c:pt idx="27">
                  <c:v>2044.0</c:v>
                </c:pt>
                <c:pt idx="28">
                  <c:v>2045.0</c:v>
                </c:pt>
                <c:pt idx="29">
                  <c:v>2046.0</c:v>
                </c:pt>
                <c:pt idx="30">
                  <c:v>2047.0</c:v>
                </c:pt>
                <c:pt idx="31">
                  <c:v>2048.0</c:v>
                </c:pt>
                <c:pt idx="32">
                  <c:v>2049.0</c:v>
                </c:pt>
                <c:pt idx="33">
                  <c:v>2050.0</c:v>
                </c:pt>
              </c:numCache>
            </c:numRef>
          </c:xVal>
          <c:yVal>
            <c:numRef>
              <c:f>Sheet1!$X$4:$BE$4</c:f>
              <c:numCache>
                <c:formatCode>General</c:formatCode>
                <c:ptCount val="34"/>
                <c:pt idx="3">
                  <c:v>33.2621655919614</c:v>
                </c:pt>
                <c:pt idx="4">
                  <c:v>32.26430062420255</c:v>
                </c:pt>
                <c:pt idx="5">
                  <c:v>31.29637160547647</c:v>
                </c:pt>
                <c:pt idx="6">
                  <c:v>30.35748045731218</c:v>
                </c:pt>
                <c:pt idx="7">
                  <c:v>29.44675604359281</c:v>
                </c:pt>
                <c:pt idx="8">
                  <c:v>28.56335336228502</c:v>
                </c:pt>
                <c:pt idx="9">
                  <c:v>27.70645276141648</c:v>
                </c:pt>
                <c:pt idx="10">
                  <c:v>26.87525917857397</c:v>
                </c:pt>
                <c:pt idx="11">
                  <c:v>26.06900140321676</c:v>
                </c:pt>
                <c:pt idx="12">
                  <c:v>25.28693136112025</c:v>
                </c:pt>
                <c:pt idx="13">
                  <c:v>24.52832342028664</c:v>
                </c:pt>
                <c:pt idx="14">
                  <c:v>23.79247371767804</c:v>
                </c:pt>
                <c:pt idx="15">
                  <c:v>23.07869950614768</c:v>
                </c:pt>
                <c:pt idx="16">
                  <c:v>22.3863385209632</c:v>
                </c:pt>
                <c:pt idx="17">
                  <c:v>21.71474836533437</c:v>
                </c:pt>
                <c:pt idx="18">
                  <c:v>21.06330591437433</c:v>
                </c:pt>
                <c:pt idx="19">
                  <c:v>20.4314067369431</c:v>
                </c:pt>
                <c:pt idx="20">
                  <c:v>19.81846453483481</c:v>
                </c:pt>
                <c:pt idx="21">
                  <c:v>19.22391059878976</c:v>
                </c:pt>
                <c:pt idx="22">
                  <c:v>18.64719328082607</c:v>
                </c:pt>
                <c:pt idx="23">
                  <c:v>18.08777748240129</c:v>
                </c:pt>
                <c:pt idx="24">
                  <c:v>17.54514415792922</c:v>
                </c:pt>
                <c:pt idx="25">
                  <c:v>17.01878983319131</c:v>
                </c:pt>
                <c:pt idx="26">
                  <c:v>16.50822613819562</c:v>
                </c:pt>
                <c:pt idx="27">
                  <c:v>16.01297935404977</c:v>
                </c:pt>
                <c:pt idx="28">
                  <c:v>15.53258997342827</c:v>
                </c:pt>
                <c:pt idx="29">
                  <c:v>15.06661227422542</c:v>
                </c:pt>
                <c:pt idx="30">
                  <c:v>14.61461390599865</c:v>
                </c:pt>
                <c:pt idx="31">
                  <c:v>14.17617548881869</c:v>
                </c:pt>
                <c:pt idx="32">
                  <c:v>13.75089022415414</c:v>
                </c:pt>
                <c:pt idx="33">
                  <c:v>13.33836351742951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C74F-7841-8F4D-0437E1E27F76}"/>
            </c:ext>
          </c:extLst>
        </c:ser>
        <c:ser>
          <c:idx val="2"/>
          <c:order val="2"/>
          <c:tx>
            <c:v>2018 Bill</c:v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numRef>
              <c:f>Sheet1!$X$2:$BE$2</c:f>
              <c:numCache>
                <c:formatCode>General</c:formatCode>
                <c:ptCount val="34"/>
                <c:pt idx="0">
                  <c:v>2017.0</c:v>
                </c:pt>
                <c:pt idx="1">
                  <c:v>2018.0</c:v>
                </c:pt>
                <c:pt idx="2">
                  <c:v>2019.0</c:v>
                </c:pt>
                <c:pt idx="3">
                  <c:v>2020.0</c:v>
                </c:pt>
                <c:pt idx="4">
                  <c:v>2021.0</c:v>
                </c:pt>
                <c:pt idx="5">
                  <c:v>2022.0</c:v>
                </c:pt>
                <c:pt idx="6">
                  <c:v>2023.0</c:v>
                </c:pt>
                <c:pt idx="7">
                  <c:v>2024.0</c:v>
                </c:pt>
                <c:pt idx="8">
                  <c:v>2025.0</c:v>
                </c:pt>
                <c:pt idx="9">
                  <c:v>2026.0</c:v>
                </c:pt>
                <c:pt idx="10">
                  <c:v>2027.0</c:v>
                </c:pt>
                <c:pt idx="11">
                  <c:v>2028.0</c:v>
                </c:pt>
                <c:pt idx="12">
                  <c:v>2029.0</c:v>
                </c:pt>
                <c:pt idx="13">
                  <c:v>2030.0</c:v>
                </c:pt>
                <c:pt idx="14">
                  <c:v>2031.0</c:v>
                </c:pt>
                <c:pt idx="15">
                  <c:v>2032.0</c:v>
                </c:pt>
                <c:pt idx="16">
                  <c:v>2033.0</c:v>
                </c:pt>
                <c:pt idx="17">
                  <c:v>2034.0</c:v>
                </c:pt>
                <c:pt idx="18">
                  <c:v>2035.0</c:v>
                </c:pt>
                <c:pt idx="19">
                  <c:v>2036.0</c:v>
                </c:pt>
                <c:pt idx="20">
                  <c:v>2037.0</c:v>
                </c:pt>
                <c:pt idx="21">
                  <c:v>2038.0</c:v>
                </c:pt>
                <c:pt idx="22">
                  <c:v>2039.0</c:v>
                </c:pt>
                <c:pt idx="23">
                  <c:v>2040.0</c:v>
                </c:pt>
                <c:pt idx="24">
                  <c:v>2041.0</c:v>
                </c:pt>
                <c:pt idx="25">
                  <c:v>2042.0</c:v>
                </c:pt>
                <c:pt idx="26">
                  <c:v>2043.0</c:v>
                </c:pt>
                <c:pt idx="27">
                  <c:v>2044.0</c:v>
                </c:pt>
                <c:pt idx="28">
                  <c:v>2045.0</c:v>
                </c:pt>
                <c:pt idx="29">
                  <c:v>2046.0</c:v>
                </c:pt>
                <c:pt idx="30">
                  <c:v>2047.0</c:v>
                </c:pt>
                <c:pt idx="31">
                  <c:v>2048.0</c:v>
                </c:pt>
                <c:pt idx="32">
                  <c:v>2049.0</c:v>
                </c:pt>
                <c:pt idx="33">
                  <c:v>2050.0</c:v>
                </c:pt>
              </c:numCache>
            </c:numRef>
          </c:xVal>
          <c:yVal>
            <c:numRef>
              <c:f>Sheet1!$X$5:$BE$5</c:f>
              <c:numCache>
                <c:formatCode>General</c:formatCode>
                <c:ptCount val="34"/>
                <c:pt idx="3">
                  <c:v>33.2621655919614</c:v>
                </c:pt>
                <c:pt idx="13">
                  <c:v>25.70258250287919</c:v>
                </c:pt>
                <c:pt idx="23">
                  <c:v>16.6310827959807</c:v>
                </c:pt>
                <c:pt idx="33">
                  <c:v>7.559583089082138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74F-7841-8F4D-0437E1E27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7273632"/>
        <c:axId val="1977281984"/>
      </c:scatterChart>
      <c:valAx>
        <c:axId val="1977273632"/>
        <c:scaling>
          <c:orientation val="minMax"/>
          <c:max val="2050.0"/>
          <c:min val="199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281984"/>
        <c:crosses val="autoZero"/>
        <c:crossBetween val="midCat"/>
      </c:valAx>
      <c:valAx>
        <c:axId val="197728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Territorial</a:t>
                </a:r>
                <a:r>
                  <a:rPr lang="en-US" sz="2400" baseline="0"/>
                  <a:t> emissions (</a:t>
                </a:r>
                <a:r>
                  <a:rPr lang="en-US" sz="2800" baseline="0"/>
                  <a:t>MtCO2e</a:t>
                </a:r>
                <a:r>
                  <a:rPr lang="en-US" sz="2400" baseline="0"/>
                  <a:t>)</a:t>
                </a:r>
              </a:p>
              <a:p>
                <a:pPr>
                  <a:defRPr/>
                </a:pPr>
                <a:endParaRPr lang="en-US" sz="2400" baseline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273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789C6-4F6B-7B44-97B4-B48B724ABDE2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9A857-2C89-BA49-A137-4B9C3A99B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1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1833A-2BDB-5640-9893-1FB5DB6046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Petrol &amp;</a:t>
            </a:r>
            <a:r>
              <a:rPr lang="en-US" baseline="0" dirty="0" smtClean="0"/>
              <a:t> diesel cars and vans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857-2C89-BA49-A137-4B9C3A99BA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5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4C8E-9211-EA4F-9FDC-4763BF11EE0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1012-C653-FC44-B4DE-A0078CA7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4C8E-9211-EA4F-9FDC-4763BF11EE0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1012-C653-FC44-B4DE-A0078CA7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4C8E-9211-EA4F-9FDC-4763BF11EE0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1012-C653-FC44-B4DE-A0078CA7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4C8E-9211-EA4F-9FDC-4763BF11EE0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1012-C653-FC44-B4DE-A0078CA7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7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4C8E-9211-EA4F-9FDC-4763BF11EE0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1012-C653-FC44-B4DE-A0078CA7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7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4C8E-9211-EA4F-9FDC-4763BF11EE0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1012-C653-FC44-B4DE-A0078CA7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6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4C8E-9211-EA4F-9FDC-4763BF11EE0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1012-C653-FC44-B4DE-A0078CA7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4C8E-9211-EA4F-9FDC-4763BF11EE0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1012-C653-FC44-B4DE-A0078CA7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6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4C8E-9211-EA4F-9FDC-4763BF11EE0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1012-C653-FC44-B4DE-A0078CA7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9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4C8E-9211-EA4F-9FDC-4763BF11EE0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1012-C653-FC44-B4DE-A0078CA7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6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4C8E-9211-EA4F-9FDC-4763BF11EE0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1012-C653-FC44-B4DE-A0078CA7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64C8E-9211-EA4F-9FDC-4763BF11EE0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A1012-C653-FC44-B4DE-A0078CA7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9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9731"/>
                </a:solidFill>
                <a:latin typeface="Arial" charset="0"/>
                <a:ea typeface="Arial" charset="0"/>
                <a:cs typeface="Arial" charset="0"/>
              </a:rPr>
              <a:t>Transport &amp; the new Climate Change Bill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2483" y="4657324"/>
            <a:ext cx="3573517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Caroline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Rance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Climate Campaigner </a:t>
            </a:r>
          </a:p>
          <a:p>
            <a:pPr algn="l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carorance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973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04" y="5256604"/>
            <a:ext cx="2561188" cy="12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7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81" y="50323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9731"/>
                </a:solidFill>
                <a:latin typeface="Arial" charset="0"/>
                <a:ea typeface="Arial" charset="0"/>
                <a:cs typeface="Arial" charset="0"/>
              </a:rPr>
              <a:t>What needs to happen in transport?</a:t>
            </a:r>
            <a:endParaRPr lang="en-US" b="1" dirty="0">
              <a:solidFill>
                <a:srgbClr val="00973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081" y="1828801"/>
            <a:ext cx="10515600" cy="437052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Phase out the need for new fossil fuel cars &amp; vans by 2032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Not just electric vehicles! Needs to be public transport</a:t>
            </a:r>
          </a:p>
          <a:p>
            <a:pPr lvl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10% of transport budget to be spent on active travel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Deprioritise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cars</a:t>
            </a:r>
          </a:p>
          <a:p>
            <a:pPr lvl="1"/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Pedestrianisation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low emission zones, enforce parking restrictions, 20mph speed limits, car free zones and days, workplace (and premises) parking levies, 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973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93" y="5201392"/>
            <a:ext cx="2561188" cy="12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81" y="50323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9731"/>
                </a:solidFill>
                <a:latin typeface="Arial" charset="0"/>
                <a:ea typeface="Arial" charset="0"/>
                <a:cs typeface="Arial" charset="0"/>
              </a:rPr>
              <a:t>How does a Bill become law?</a:t>
            </a:r>
            <a:endParaRPr lang="en-US" b="1" dirty="0">
              <a:solidFill>
                <a:srgbClr val="00973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081" y="1828801"/>
            <a:ext cx="10515600" cy="43705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 stage process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9731"/>
                </a:solidFill>
                <a:latin typeface="Arial" charset="0"/>
                <a:ea typeface="Arial" charset="0"/>
                <a:cs typeface="Arial" charset="0"/>
              </a:rPr>
              <a:t>Stage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- Scottish Parliament’s Environment, Climate Change &amp; 	 	Land 	Reform (ECCLR) committee consider the bill, taking 	evidence from experts &amp; stakeholders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- ECCLR committee write a report with their recommendations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- Whole Parliament debates &amp; votes on the Bill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973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93" y="5201392"/>
            <a:ext cx="2561188" cy="12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518"/>
            <a:ext cx="6313705" cy="62865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774">
            <a:off x="5783916" y="274912"/>
            <a:ext cx="6106819" cy="629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81" y="50323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9731"/>
                </a:solidFill>
                <a:latin typeface="Arial" charset="0"/>
                <a:ea typeface="Arial" charset="0"/>
                <a:cs typeface="Arial" charset="0"/>
              </a:rPr>
              <a:t>How does a Bill become law?</a:t>
            </a:r>
            <a:endParaRPr lang="en-US" b="1" dirty="0">
              <a:solidFill>
                <a:srgbClr val="00973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081" y="1828801"/>
            <a:ext cx="10515600" cy="43705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 stage process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9731"/>
                </a:solidFill>
                <a:latin typeface="Arial" charset="0"/>
                <a:ea typeface="Arial" charset="0"/>
                <a:cs typeface="Arial" charset="0"/>
              </a:rPr>
              <a:t>Stage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- Scottish Parliament’s Environment, Climate Change &amp; 	 	Land 	Reform (ECCLR) committee consider the bill, taking 	evidence from experts &amp; stakeholders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- ECCLR committee write a report with their recommendations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- Whole Parliament debates &amp; votes on the Bill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973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93" y="5201392"/>
            <a:ext cx="2561188" cy="12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32776"/>
            <a:ext cx="10795784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A850"/>
                </a:solidFill>
                <a:latin typeface="Arial" charset="0"/>
                <a:ea typeface="Arial" charset="0"/>
                <a:cs typeface="Arial" charset="0"/>
              </a:rPr>
              <a:t>Take action</a:t>
            </a:r>
            <a:endParaRPr lang="en-US" b="1" dirty="0">
              <a:solidFill>
                <a:srgbClr val="00A85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902" y="5598124"/>
            <a:ext cx="2219082" cy="846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973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6092" y="1669847"/>
            <a:ext cx="10477892" cy="4774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Talk to your MSPs!</a:t>
            </a:r>
          </a:p>
          <a:p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Tues 2</a:t>
            </a:r>
            <a:r>
              <a:rPr lang="en-US" sz="3600" baseline="30000" dirty="0" smtClean="0">
                <a:latin typeface="Arial" charset="0"/>
                <a:ea typeface="Arial" charset="0"/>
                <a:cs typeface="Arial" charset="0"/>
              </a:rPr>
              <a:t>nd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April: 	-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Parliament debates the Climate Bill</a:t>
            </a:r>
          </a:p>
          <a:p>
            <a:pPr marL="2286000" lvl="5" indent="0">
              <a:buFont typeface="Arial"/>
              <a:buNone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- </a:t>
            </a:r>
            <a:r>
              <a:rPr lang="en-US" sz="3600" dirty="0" smtClean="0">
                <a:solidFill>
                  <a:srgbClr val="009731"/>
                </a:solidFill>
                <a:latin typeface="Arial" charset="0"/>
                <a:ea typeface="Arial" charset="0"/>
                <a:cs typeface="Arial" charset="0"/>
              </a:rPr>
              <a:t>Climate rally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outside Parliament! 12.30 – 2pm</a:t>
            </a:r>
          </a:p>
          <a:p>
            <a:pPr marL="2286000" lvl="5" indent="0">
              <a:buFont typeface="Arial"/>
              <a:buNone/>
            </a:pP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Wed 22</a:t>
            </a:r>
            <a:r>
              <a:rPr lang="en-US" sz="3600" baseline="30000" dirty="0" smtClean="0">
                <a:latin typeface="Arial" charset="0"/>
                <a:ea typeface="Arial" charset="0"/>
                <a:cs typeface="Arial" charset="0"/>
              </a:rPr>
              <a:t>nd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May: 	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Healthy Streets event </a:t>
            </a:r>
          </a:p>
          <a:p>
            <a:pPr marL="0" indent="0">
              <a:buNone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David Hume Tower, 6.30-8.30pm</a:t>
            </a:r>
          </a:p>
          <a:p>
            <a:pPr marL="0" indent="0">
              <a:buNone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en-US" sz="3600" dirty="0" err="1" smtClean="0">
                <a:latin typeface="Arial" charset="0"/>
                <a:ea typeface="Arial" charset="0"/>
                <a:cs typeface="Arial" charset="0"/>
              </a:rPr>
              <a:t>FoE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Edinburgh/ Transition Edinburgh</a:t>
            </a:r>
          </a:p>
          <a:p>
            <a:pPr marL="0" indent="0">
              <a:buNone/>
            </a:pP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June:		Consultation on Edinburgh’s Low Emission Zone</a:t>
            </a:r>
          </a:p>
          <a:p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Autumn/ Dec: 	Climate Bill amendments &amp; final vote</a:t>
            </a:r>
          </a:p>
          <a:p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0"/>
          <a:stretch/>
        </p:blipFill>
        <p:spPr>
          <a:xfrm>
            <a:off x="268013" y="0"/>
            <a:ext cx="11461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9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248">
            <a:off x="465257" y="86170"/>
            <a:ext cx="5444669" cy="703106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611">
            <a:off x="5710723" y="211269"/>
            <a:ext cx="6240795" cy="70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04" y="5256604"/>
            <a:ext cx="2561188" cy="1214137"/>
          </a:xfrm>
        </p:spPr>
      </p:pic>
      <p:sp>
        <p:nvSpPr>
          <p:cNvPr id="4" name="TextBox 3"/>
          <p:cNvSpPr txBox="1"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973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8292" y="32312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A850"/>
                </a:solidFill>
                <a:latin typeface="Arial" charset="0"/>
                <a:ea typeface="Arial" charset="0"/>
                <a:cs typeface="Arial" charset="0"/>
              </a:rPr>
              <a:t>IPCC Special Report on 1.5ºC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66241" y="1929154"/>
            <a:ext cx="96613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rapid 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and far-reaching transitions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 energy, land, urban and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infrastructure, including </a:t>
            </a:r>
            <a:r>
              <a:rPr lang="en-US" sz="3200" dirty="0">
                <a:solidFill>
                  <a:srgbClr val="009731"/>
                </a:solidFill>
                <a:latin typeface="Arial" charset="0"/>
                <a:ea typeface="Arial" charset="0"/>
                <a:cs typeface="Arial" charset="0"/>
              </a:rPr>
              <a:t>transport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buildings,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and industrial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systems”</a:t>
            </a:r>
          </a:p>
          <a:p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Unprecedented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in scale”</a:t>
            </a:r>
          </a:p>
          <a:p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>
                <a:solidFill>
                  <a:srgbClr val="00A850"/>
                </a:solidFill>
                <a:latin typeface="Arial" charset="0"/>
                <a:ea typeface="Arial" charset="0"/>
                <a:cs typeface="Arial" charset="0"/>
              </a:rPr>
              <a:t>“The </a:t>
            </a:r>
            <a:r>
              <a:rPr lang="en-US" sz="3200" b="1" dirty="0">
                <a:solidFill>
                  <a:srgbClr val="00A850"/>
                </a:solidFill>
                <a:latin typeface="Arial" charset="0"/>
                <a:ea typeface="Arial" charset="0"/>
                <a:cs typeface="Arial" charset="0"/>
              </a:rPr>
              <a:t>next decade is crucial</a:t>
            </a:r>
            <a:r>
              <a:rPr lang="en-US" sz="3200" dirty="0">
                <a:solidFill>
                  <a:srgbClr val="00A850"/>
                </a:solidFill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3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7" y="25003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A850"/>
                </a:solidFill>
                <a:latin typeface="Arial" charset="0"/>
                <a:ea typeface="Arial" charset="0"/>
                <a:cs typeface="Arial" charset="0"/>
              </a:rPr>
              <a:t>Scotland’s new Climate Change Bill</a:t>
            </a:r>
            <a:endParaRPr lang="en-US" dirty="0">
              <a:solidFill>
                <a:srgbClr val="00A8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134" y="1575594"/>
            <a:ext cx="10515600" cy="4351338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b="1" dirty="0" smtClean="0">
              <a:solidFill>
                <a:srgbClr val="00A850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973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9134" y="173103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i="1" dirty="0" smtClean="0"/>
              <a:t>Slightly</a:t>
            </a:r>
            <a:r>
              <a:rPr lang="en-US" dirty="0" smtClean="0"/>
              <a:t> changes our climate targets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A850"/>
                </a:solidFill>
              </a:rPr>
              <a:t>2050</a:t>
            </a:r>
            <a:r>
              <a:rPr lang="en-US" dirty="0" smtClean="0">
                <a:solidFill>
                  <a:srgbClr val="00A850"/>
                </a:solidFill>
              </a:rPr>
              <a:t> target: </a:t>
            </a:r>
            <a:r>
              <a:rPr lang="en-US" dirty="0" smtClean="0"/>
              <a:t>changed from 80% to 90%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A850"/>
                </a:solidFill>
              </a:rPr>
              <a:t>2030</a:t>
            </a:r>
            <a:r>
              <a:rPr lang="en-US" dirty="0" smtClean="0">
                <a:solidFill>
                  <a:srgbClr val="00A850"/>
                </a:solidFill>
              </a:rPr>
              <a:t> </a:t>
            </a:r>
            <a:r>
              <a:rPr lang="en-US" dirty="0" smtClean="0">
                <a:solidFill>
                  <a:srgbClr val="00A850"/>
                </a:solidFill>
                <a:latin typeface="Arial" charset="0"/>
                <a:ea typeface="Arial" charset="0"/>
                <a:cs typeface="Arial" charset="0"/>
              </a:rPr>
              <a:t>target</a:t>
            </a:r>
            <a:r>
              <a:rPr lang="en-US" dirty="0" smtClean="0"/>
              <a:t>: barely changed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Doesn’t commit to any policy, no transport measures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02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8ECE58F1-7BF7-1845-AB2C-DBB9B890989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-1"/>
          <a:ext cx="12192000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900FFF5-6ECB-EA4B-90AB-8B0EE3A7664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79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15" y="191705"/>
            <a:ext cx="10829998" cy="10380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9731"/>
                </a:solidFill>
                <a:latin typeface="Arial" charset="0"/>
                <a:ea typeface="Arial" charset="0"/>
                <a:cs typeface="Arial" charset="0"/>
              </a:rPr>
              <a:t>Transport is Scotland’s biggest climate emitter</a:t>
            </a:r>
            <a:endParaRPr lang="en-US" dirty="0">
              <a:solidFill>
                <a:srgbClr val="00973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5" y="1027906"/>
            <a:ext cx="10829998" cy="562517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973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4288221" y="1229711"/>
            <a:ext cx="4461641" cy="143466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2627" y="1947041"/>
            <a:ext cx="2254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37.3%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15" y="191705"/>
            <a:ext cx="10829998" cy="10380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9731"/>
                </a:solidFill>
                <a:latin typeface="Arial" charset="0"/>
                <a:ea typeface="Arial" charset="0"/>
                <a:cs typeface="Arial" charset="0"/>
              </a:rPr>
              <a:t>And it hasn’t improved in 25 years..</a:t>
            </a:r>
            <a:endParaRPr lang="en-US" dirty="0">
              <a:solidFill>
                <a:srgbClr val="00973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973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2627" y="1947041"/>
            <a:ext cx="2254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37.3%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2"/>
          <a:stretch/>
        </p:blipFill>
        <p:spPr>
          <a:xfrm>
            <a:off x="1031314" y="1229711"/>
            <a:ext cx="10894127" cy="539968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843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15" y="191705"/>
            <a:ext cx="10829998" cy="10380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9731"/>
                </a:solidFill>
                <a:latin typeface="Arial" charset="0"/>
                <a:ea typeface="Arial" charset="0"/>
                <a:cs typeface="Arial" charset="0"/>
              </a:rPr>
              <a:t>And it hasn’t improved in 25 years..</a:t>
            </a:r>
            <a:endParaRPr lang="en-US" dirty="0">
              <a:solidFill>
                <a:srgbClr val="00973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973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2627" y="1947041"/>
            <a:ext cx="2254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37.3%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11" y="1229711"/>
            <a:ext cx="9342389" cy="5340049"/>
          </a:xfrm>
        </p:spPr>
      </p:pic>
    </p:spTree>
    <p:extLst>
      <p:ext uri="{BB962C8B-B14F-4D97-AF65-F5344CB8AC3E}">
        <p14:creationId xmlns:p14="http://schemas.microsoft.com/office/powerpoint/2010/main" val="17851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247</Words>
  <Application>Microsoft Macintosh PowerPoint</Application>
  <PresentationFormat>Widescreen</PresentationFormat>
  <Paragraphs>77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 Theme</vt:lpstr>
      <vt:lpstr>Transport &amp; the new Climate Change Bill</vt:lpstr>
      <vt:lpstr>PowerPoint Presentation</vt:lpstr>
      <vt:lpstr>PowerPoint Presentation</vt:lpstr>
      <vt:lpstr>IPCC Special Report on 1.5ºC</vt:lpstr>
      <vt:lpstr>Scotland’s new Climate Change Bill</vt:lpstr>
      <vt:lpstr>PowerPoint Presentation</vt:lpstr>
      <vt:lpstr>Transport is Scotland’s biggest climate emitter</vt:lpstr>
      <vt:lpstr>And it hasn’t improved in 25 years..</vt:lpstr>
      <vt:lpstr>And it hasn’t improved in 25 years..</vt:lpstr>
      <vt:lpstr>What needs to happen in transport?</vt:lpstr>
      <vt:lpstr>How does a Bill become law?</vt:lpstr>
      <vt:lpstr>PowerPoint Presentation</vt:lpstr>
      <vt:lpstr>How does a Bill become law?</vt:lpstr>
      <vt:lpstr>Take action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crance@foe-scotland.org.uk</dc:creator>
  <cp:lastModifiedBy>crance@foe-scotland.org.uk</cp:lastModifiedBy>
  <cp:revision>23</cp:revision>
  <dcterms:created xsi:type="dcterms:W3CDTF">2019-03-11T15:03:58Z</dcterms:created>
  <dcterms:modified xsi:type="dcterms:W3CDTF">2019-03-20T17:24:24Z</dcterms:modified>
</cp:coreProperties>
</file>