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9" r:id="rId4"/>
    <p:sldId id="281" r:id="rId5"/>
    <p:sldId id="259" r:id="rId6"/>
    <p:sldId id="272" r:id="rId7"/>
    <p:sldId id="282" r:id="rId8"/>
    <p:sldId id="265" r:id="rId9"/>
    <p:sldId id="283" r:id="rId10"/>
    <p:sldId id="284" r:id="rId11"/>
    <p:sldId id="269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C481A4-04BD-4C5C-9F74-2C3378BAC189}" type="datetimeFigureOut">
              <a:rPr lang="en-GB"/>
              <a:pPr>
                <a:defRPr/>
              </a:pPr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444F67-A57B-46F0-B133-91EFF29B7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CED4564-CBDB-4BBE-AA79-838E1DDE8F1F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5C48-B45C-4DC4-A30B-1DFD4D7B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4487-BED0-4A9F-B3BE-CC3DCE1D1FF4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58BA-A828-4FC3-9032-282190133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07A6-8C27-4327-9ED2-3FBCA37393EC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9C49-CCE5-4033-87FD-18A2C8638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4FEC-14C2-4549-B189-4E9B53CDD527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7BDE-8549-4E23-B795-9DD9ACA74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2E54-9750-4C7D-B5D9-A54AF8A8BEB3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7BD4-0B7A-4041-89AA-8D1240C6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51CC-0576-499D-968D-B82C0BEA12AD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58DB-B6E5-4DE8-BD9F-8C9958B3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FAC3-2B2A-4B64-8C78-6E5123DD150D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EB9F-CD7E-42D9-BFE4-4D4FEA7EF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11A8-41A9-4B05-9236-10DB7DC7A350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BD33-0BB2-4F66-9B2E-CB4876C65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9B57-3580-4C1A-8FD8-009AF9E485EE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2117-4BEA-40BC-9D4E-6672CC49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09BD-9DBA-41F4-BA87-D5848B84E086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E7A0-AF3C-439E-BAA0-57F09745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E282-2C5C-476D-AEBE-0F0B5FE2D9AE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ACF0-B6E7-4B86-BFC5-43CECD0E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700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7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D829EE3-F59E-48BF-9CC4-C07BFB300B98}" type="datetime1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497DA92-99E9-4293-978D-10E07B79E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4742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59350"/>
            <a:ext cx="7772400" cy="1463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CLIMATE, CYCLING, TRANSPORT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7438" y="4959350"/>
            <a:ext cx="3481387" cy="1463675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GB" sz="2800" dirty="0"/>
              <a:t>Claudia Beamish MSP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82950"/>
            <a:ext cx="12192000" cy="78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BF0A8-F749-4203-B080-9122025625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300038"/>
            <a:ext cx="9720262" cy="150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OTHER Opportunities in legislation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idx="1"/>
          </p:nvPr>
        </p:nvSpPr>
        <p:spPr>
          <a:xfrm>
            <a:off x="517525" y="1960563"/>
            <a:ext cx="5260975" cy="1041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smtClean="0">
                <a:solidFill>
                  <a:schemeClr val="tx1"/>
                </a:solidFill>
              </a:rPr>
              <a:t>Transport (Scotland) Bill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25" y="2862263"/>
            <a:ext cx="5260975" cy="373697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GB" sz="2600" dirty="0"/>
              <a:t>- Currently at Stage 1</a:t>
            </a:r>
          </a:p>
          <a:p>
            <a:pPr marL="91440" indent="-91440" eaLnBrk="1" fontAlgn="auto" hangingPunct="1">
              <a:defRPr/>
            </a:pPr>
            <a:r>
              <a:rPr lang="en-GB" sz="2600" dirty="0"/>
              <a:t>- Colin Smyth MSP is leading for Labour on areas such as:</a:t>
            </a:r>
          </a:p>
          <a:p>
            <a:pPr marL="91440" indent="-91440" eaLnBrk="1" fontAlgn="auto" hangingPunct="1">
              <a:defRPr/>
            </a:pPr>
            <a:r>
              <a:rPr lang="en-GB" sz="2400" dirty="0"/>
              <a:t>- Defining and strengthening Low Emission Zones, particularly to deal with illegal air pollution levels</a:t>
            </a:r>
          </a:p>
          <a:p>
            <a:pPr marL="91440" indent="-91440" eaLnBrk="1" fontAlgn="auto" hangingPunct="1">
              <a:defRPr/>
            </a:pPr>
            <a:r>
              <a:rPr lang="en-GB" sz="2400" dirty="0"/>
              <a:t>- Enabling competitive municipal bus companies</a:t>
            </a:r>
          </a:p>
          <a:p>
            <a:pPr marL="91440" indent="-91440" eaLnBrk="1" fontAlgn="auto" hangingPunct="1">
              <a:defRPr/>
            </a:pPr>
            <a:r>
              <a:rPr lang="en-GB" sz="2400" dirty="0"/>
              <a:t>- Strengthening smart ticketing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638" y="1960563"/>
            <a:ext cx="4754562" cy="10414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GB" sz="2800" b="1">
                <a:solidFill>
                  <a:schemeClr val="tx1"/>
                </a:solidFill>
              </a:rPr>
              <a:t>Proposed Restricted Roads (20mph Limit) (Scotland) Bill</a:t>
            </a:r>
          </a:p>
          <a:p>
            <a:pPr eaLnBrk="1" fontAlgn="auto" hangingPunct="1">
              <a:defRPr/>
            </a:pPr>
            <a:endParaRPr lang="en-GB"/>
          </a:p>
        </p:txBody>
      </p:sp>
      <p:sp>
        <p:nvSpPr>
          <p:cNvPr id="23557" name="Content Placeholder 5"/>
          <p:cNvSpPr>
            <a:spLocks noGrp="1"/>
          </p:cNvSpPr>
          <p:nvPr>
            <p:ph sz="quarter" idx="4"/>
          </p:nvPr>
        </p:nvSpPr>
        <p:spPr>
          <a:xfrm>
            <a:off x="5989638" y="2862263"/>
            <a:ext cx="5513387" cy="3446462"/>
          </a:xfrm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- I am supporting Mark Ruskell MSP’s Members Bill </a:t>
            </a:r>
          </a:p>
          <a:p>
            <a:pPr eaLnBrk="1" hangingPunct="1"/>
            <a:r>
              <a:rPr lang="en-GB" sz="2400" smtClean="0"/>
              <a:t>- A proposal for a bill to replace the current 30mph default speed limit on restricted roads with a 20mph limit.</a:t>
            </a:r>
            <a:endParaRPr lang="en-GB" sz="3600" smtClean="0"/>
          </a:p>
          <a:p>
            <a:pPr eaLnBrk="1" hangingPunct="1"/>
            <a:endParaRPr lang="en-GB" smtClean="0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FCC8-376E-4168-9D35-E042E5AE70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613" y="5691188"/>
            <a:ext cx="7527925" cy="7794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Claudia.beamish.msp@parliament.scot</a:t>
            </a:r>
            <a:r>
              <a:rPr lang="en-GB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277938"/>
            <a:ext cx="12188825" cy="45720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58538" y="6334125"/>
            <a:ext cx="973137" cy="273050"/>
          </a:xfrm>
        </p:spPr>
        <p:txBody>
          <a:bodyPr/>
          <a:lstStyle/>
          <a:p>
            <a:pPr algn="ctr">
              <a:defRPr/>
            </a:pPr>
            <a:fld id="{946B45BA-AD22-46E3-A554-65E56D7DA465}" type="slidenum">
              <a:rPr lang="en-US" sz="3200" smtClean="0"/>
              <a:pPr algn="ctr">
                <a:defRPr/>
              </a:pPr>
              <a:t>11</a:t>
            </a:fld>
            <a:endParaRPr lang="en-US" sz="32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8750" y="3565525"/>
            <a:ext cx="116220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Tw Cen MT" pitchFamily="34" charset="0"/>
              </a:rPr>
              <a:t>There are a wide range of further forward ways forward in bike/climate action; such as bike/driver education, presumed liability for safety and so much more</a:t>
            </a:r>
            <a:r>
              <a:rPr lang="en-GB" sz="2800">
                <a:latin typeface="Tw Cen M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NEW RESEARCH ON CLIMATE CHANGE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908175"/>
            <a:ext cx="11347450" cy="4691063"/>
          </a:xfrm>
        </p:spPr>
        <p:txBody>
          <a:bodyPr rtlCol="0">
            <a:normAutofit lnSpcReduction="10000"/>
          </a:bodyPr>
          <a:lstStyle/>
          <a:p>
            <a:pPr marL="285750" indent="-285750" eaLnBrk="1" fontAlgn="auto" hangingPunct="1">
              <a:buFontTx/>
              <a:buChar char="-"/>
              <a:defRPr/>
            </a:pPr>
            <a:r>
              <a:rPr lang="en-GB" sz="3200" dirty="0"/>
              <a:t>Moving beyond Paris Agreement 2°C  focus – now the UN Intergovernmental Panel on Climate Change shows it is absolutely vital that we limit the rise to </a:t>
            </a:r>
            <a:r>
              <a:rPr lang="en-GB" sz="3200" b="1" dirty="0"/>
              <a:t>1.5°C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en-GB" sz="3200" b="1" dirty="0"/>
              <a:t>1.5°C  vs 2°C means:</a:t>
            </a:r>
            <a:endParaRPr lang="en-GB" sz="3000" u="sng" dirty="0"/>
          </a:p>
          <a:p>
            <a:pPr marL="630936" lvl="1" indent="-4572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GB" sz="3000" dirty="0"/>
              <a:t>Several hundred million fewer people exposed to climate related poverty </a:t>
            </a:r>
          </a:p>
          <a:p>
            <a:pPr marL="630936" lvl="1" indent="-4572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GB" sz="3000" dirty="0"/>
              <a:t>Proportion of the global population under water stress to be 50% lower</a:t>
            </a:r>
          </a:p>
          <a:p>
            <a:pPr marL="630936" lvl="1" indent="-4572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GB" sz="3000" dirty="0"/>
              <a:t>A projected decline of at least 70% of all coral reefs, rather than total loss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292E9-9933-47AE-B6C1-915B050C8C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Climate change (Scotland) bill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2179638"/>
            <a:ext cx="5191125" cy="822325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GB" sz="3200" b="1" dirty="0"/>
              <a:t>Currently…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587375" y="2967038"/>
            <a:ext cx="5018088" cy="3341687"/>
          </a:xfrm>
        </p:spPr>
        <p:txBody>
          <a:bodyPr/>
          <a:lstStyle/>
          <a:p>
            <a:pPr eaLnBrk="1" hangingPunct="1"/>
            <a:r>
              <a:rPr lang="en-GB" sz="2400" smtClean="0"/>
              <a:t>- The ECCLR committee has just released it’s Stage 1 report, which will be debated in the Chamber soon</a:t>
            </a:r>
          </a:p>
          <a:p>
            <a:pPr eaLnBrk="1" hangingPunct="1"/>
            <a:r>
              <a:rPr lang="en-GB" sz="2400" smtClean="0"/>
              <a:t>- The Scottish Government’s proposed Bill does not include nearly enough ambition and has much room for improvement…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638" y="2179638"/>
            <a:ext cx="4754562" cy="822325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GB" sz="3200" b="1"/>
              <a:t>Scottish Labour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638" y="2967038"/>
            <a:ext cx="5684837" cy="334168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GB" sz="2400" dirty="0"/>
              <a:t>- Set a target for Scotland to achieve net zero greenhouse gas emissions by 2050 at the latest</a:t>
            </a:r>
          </a:p>
          <a:p>
            <a:pPr marL="91440" indent="-91440" eaLnBrk="1" fontAlgn="auto" hangingPunct="1">
              <a:defRPr/>
            </a:pPr>
            <a:r>
              <a:rPr lang="en-GB" sz="2400" dirty="0"/>
              <a:t>- Along with a target of 77% emissions reduction by 2030 – demanding urgent action for intergenerational justice</a:t>
            </a:r>
          </a:p>
          <a:p>
            <a:pPr marL="91440" indent="-91440" eaLnBrk="1" fontAlgn="auto" hangingPunct="1">
              <a:defRPr/>
            </a:pPr>
            <a:r>
              <a:rPr lang="en-GB" sz="2400" dirty="0"/>
              <a:t>- All accompanied by a statutory, long term, well funded, and independent Just Transition Commission</a:t>
            </a:r>
          </a:p>
          <a:p>
            <a:pPr marL="91440" indent="-91440" eaLnBrk="1" fontAlgn="auto" hangingPunct="1"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E15CA-7CBE-48CB-9E4D-8E5425D858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5" y="428625"/>
            <a:ext cx="9720263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TRANSPORT AND CLIMATE CHANGE 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 l="34479" t="31432" r="34264" b="4253"/>
          <a:stretch>
            <a:fillRect/>
          </a:stretch>
        </p:blipFill>
        <p:spPr bwMode="auto">
          <a:xfrm>
            <a:off x="7385050" y="357188"/>
            <a:ext cx="44259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25500" y="1822450"/>
            <a:ext cx="5548313" cy="4648200"/>
          </a:xfrm>
        </p:spPr>
        <p:txBody>
          <a:bodyPr/>
          <a:lstStyle/>
          <a:p>
            <a:pPr eaLnBrk="1" hangingPunct="1"/>
            <a:r>
              <a:rPr lang="en-GB" smtClean="0"/>
              <a:t> </a:t>
            </a:r>
          </a:p>
          <a:p>
            <a:pPr eaLnBrk="1" hangingPunct="1"/>
            <a:r>
              <a:rPr lang="en-GB" sz="2800" smtClean="0"/>
              <a:t>- The transport sector is the heaviest emitter of greenhouse gases</a:t>
            </a:r>
          </a:p>
          <a:p>
            <a:pPr eaLnBrk="1" hangingPunct="1"/>
            <a:r>
              <a:rPr lang="en-GB" sz="2800" smtClean="0"/>
              <a:t>- Latest Gov stats show transport emissions are damning:</a:t>
            </a:r>
          </a:p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- 1990 – 2016: reduced by 2.5%</a:t>
            </a:r>
          </a:p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- 2015 – 2016: increased by 2.3%</a:t>
            </a: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8DE6D-3EC3-446D-8C70-0994D1DE0C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248525" y="600075"/>
            <a:ext cx="0" cy="11223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926888" y="428625"/>
            <a:ext cx="0" cy="11223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Scottish government cycling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41513"/>
            <a:ext cx="4756150" cy="447357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endParaRPr lang="en-GB" sz="2400" dirty="0"/>
          </a:p>
          <a:p>
            <a:pPr marL="0" indent="0" eaLnBrk="1" fontAlgn="auto" hangingPunct="1">
              <a:buFont typeface="Tw Cen MT" pitchFamily="34" charset="0"/>
              <a:buNone/>
              <a:defRPr/>
            </a:pPr>
            <a:r>
              <a:rPr lang="en-GB" sz="3200" dirty="0"/>
              <a:t>- Scottish Government target is to achieve 10% of everyday journeys by bike by 2020</a:t>
            </a:r>
          </a:p>
          <a:p>
            <a:pPr marL="91440" indent="-91440" eaLnBrk="1" fontAlgn="auto" hangingPunct="1">
              <a:defRPr/>
            </a:pPr>
            <a:r>
              <a:rPr lang="en-GB" sz="3200" dirty="0"/>
              <a:t>- Progress very slow so far, and 2018 stats show only 2% of journeys were by bike, compared to 52% by car.</a:t>
            </a:r>
          </a:p>
        </p:txBody>
      </p:sp>
      <p:graphicFrame>
        <p:nvGraphicFramePr>
          <p:cNvPr id="18435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938838" y="1890713"/>
          <a:ext cx="5184775" cy="4360862"/>
        </p:xfrm>
        <a:graphic>
          <a:graphicData uri="http://schemas.openxmlformats.org/presentationml/2006/ole">
            <p:oleObj spid="_x0000_s18435" r:id="rId3" imgW="5188146" imgH="4365114" progId="Excel.Char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863" y="5751513"/>
            <a:ext cx="1112837" cy="993775"/>
          </a:xfrm>
        </p:spPr>
        <p:txBody>
          <a:bodyPr/>
          <a:lstStyle/>
          <a:p>
            <a:pPr>
              <a:defRPr/>
            </a:pPr>
            <a:r>
              <a:rPr lang="en-US" sz="3200"/>
              <a:t>     </a:t>
            </a:r>
            <a:fld id="{D0EFFB2B-C6F9-4FBC-B8FC-4F98EDFD3E24}" type="slidenum">
              <a:rPr lang="en-US" sz="3200" smtClean="0"/>
              <a:pPr>
                <a:defRPr/>
              </a:pPr>
              <a:t>5</a:t>
            </a:fld>
            <a:endParaRPr 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EUROPEAN leaders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1865313"/>
            <a:ext cx="5145087" cy="39195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38" y="1762125"/>
            <a:ext cx="5699125" cy="4546600"/>
          </a:xfrm>
        </p:spPr>
        <p:txBody>
          <a:bodyPr rtlCol="0">
            <a:normAutofit fontScale="92500"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 Amsterdam is home to an estimated 847,000 bikes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 That’s nearly 2 per household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I went to check this out!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600" dirty="0"/>
              <a:t> If we could replicate this in Scotland, it would bring multiple benefits to health, air quality, and climate change efforts.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934700" y="6172200"/>
            <a:ext cx="973138" cy="274638"/>
          </a:xfrm>
        </p:spPr>
        <p:txBody>
          <a:bodyPr/>
          <a:lstStyle/>
          <a:p>
            <a:pPr>
              <a:defRPr/>
            </a:pPr>
            <a:r>
              <a:rPr lang="en-US" sz="3200"/>
              <a:t>    </a:t>
            </a:r>
            <a:fld id="{9E04F37E-6509-4EB7-B5AA-6994D4A54159}" type="slidenum">
              <a:rPr lang="en-US" sz="3200" smtClean="0"/>
              <a:pPr>
                <a:defRPr/>
              </a:pPr>
              <a:t>6</a:t>
            </a:fld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CROSS PARTY efforts</a:t>
            </a:r>
          </a:p>
        </p:txBody>
      </p:sp>
      <p:pic>
        <p:nvPicPr>
          <p:cNvPr id="2048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03913" y="2084388"/>
            <a:ext cx="6288087" cy="3587750"/>
          </a:xfrm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13" y="2084388"/>
            <a:ext cx="5391150" cy="4386262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defRPr/>
            </a:pPr>
            <a:r>
              <a:rPr lang="en-GB" sz="3000" dirty="0"/>
              <a:t>- I am Co-Convenor of the Cross Party Group on Cycling, Walking, and Buses</a:t>
            </a:r>
          </a:p>
          <a:p>
            <a:pPr marL="91440" indent="-91440" eaLnBrk="1" fontAlgn="auto" hangingPunct="1">
              <a:defRPr/>
            </a:pPr>
            <a:r>
              <a:rPr lang="en-GB" sz="3000" dirty="0"/>
              <a:t>- Working alongside Alison Johnstone (Scottish Greens) and Graham Simpson (Scottish Conservatives)</a:t>
            </a:r>
          </a:p>
          <a:p>
            <a:pPr marL="91440" indent="-91440" eaLnBrk="1" fontAlgn="auto" hangingPunct="1">
              <a:defRPr/>
            </a:pPr>
            <a:r>
              <a:rPr lang="en-GB" sz="3000" dirty="0"/>
              <a:t>- The CPG on Cycling proposed a cycle infrastructure project award to the Government, who launched the idea from there. It is Community Links Plus  now in its second year.</a:t>
            </a:r>
          </a:p>
          <a:p>
            <a:pPr marL="91440" indent="-91440" eaLnBrk="1" fontAlgn="auto" hangingPunct="1">
              <a:defRPr/>
            </a:pP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50EFE-ECB4-4CA2-8B47-EE6D8E6580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Community links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2084388"/>
            <a:ext cx="5341937" cy="422433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I visited the South City Way, the 2016 winning entry, which was given £3.25 million of Gov funding and Glasgow City Council matched the same figure.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The South City Way enables diverse communities to enjoy cycling for £3 a year hire fee.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76925" y="1987550"/>
            <a:ext cx="5662613" cy="3468688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142163" y="5834063"/>
            <a:ext cx="369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w Cen MT" pitchFamily="34" charset="0"/>
              </a:rPr>
              <a:t>Artist’s impression of South City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6275" y="6065838"/>
            <a:ext cx="973138" cy="274637"/>
          </a:xfrm>
        </p:spPr>
        <p:txBody>
          <a:bodyPr/>
          <a:lstStyle/>
          <a:p>
            <a:pPr algn="ctr">
              <a:defRPr/>
            </a:pPr>
            <a:fld id="{74AC6CDE-F7FB-43A7-A84B-4B7E7ECE7CD9}" type="slidenum">
              <a:rPr lang="en-US" sz="3200" smtClean="0"/>
              <a:pPr algn="ctr">
                <a:defRPr/>
              </a:pPr>
              <a:t>8</a:t>
            </a:fld>
            <a:endParaRPr 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03600" y="0"/>
            <a:ext cx="8788400" cy="2771775"/>
          </a:xfrm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601663"/>
            <a:ext cx="4389437" cy="1736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ACCESSIBILITY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43338"/>
            <a:ext cx="3403600" cy="2901950"/>
          </a:xfrm>
        </p:spPr>
        <p:txBody>
          <a:bodyPr/>
          <a:lstStyle/>
          <a:p>
            <a:pPr marL="285750" indent="-285750" eaLnBrk="1" hangingPunct="1">
              <a:buFontTx/>
              <a:buChar char="-"/>
            </a:pPr>
            <a:endParaRPr lang="en-GB" sz="2800" smtClean="0"/>
          </a:p>
          <a:p>
            <a:pPr marL="285750" indent="-285750" eaLnBrk="1" hangingPunct="1">
              <a:buFontTx/>
              <a:buChar char="-"/>
            </a:pPr>
            <a:r>
              <a:rPr lang="en-GB" sz="2800" smtClean="0"/>
              <a:t>Cycling should be accessible for all!</a:t>
            </a:r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A679D-BBB4-4FC1-81AF-8666C01F36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257550" y="3314700"/>
            <a:ext cx="855345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latin typeface="+mn-lt"/>
                <a:cs typeface="+mn-cs"/>
              </a:rPr>
              <a:t>2017 Transport Scotland statistics on % that cycle as their usual method of travel to work: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u="sng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800" dirty="0">
                <a:latin typeface="+mn-lt"/>
                <a:cs typeface="+mn-cs"/>
              </a:rPr>
              <a:t>Men: 4% 						- Women: 2%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800" dirty="0">
                <a:latin typeface="+mn-lt"/>
                <a:cs typeface="+mn-cs"/>
              </a:rPr>
              <a:t>Least deprived: 6% 			- Most deprived 1%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800" dirty="0">
                <a:latin typeface="+mn-lt"/>
                <a:cs typeface="+mn-cs"/>
              </a:rPr>
              <a:t>Age 20-29: 4%				- Age 60+: 2%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800" dirty="0">
                <a:latin typeface="+mn-lt"/>
                <a:cs typeface="+mn-cs"/>
              </a:rPr>
              <a:t>Large urban areas: 5% 	- Accessible rural: 1%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459</TotalTime>
  <Words>547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Tw Cen MT Condensed</vt:lpstr>
      <vt:lpstr>Tw Cen MT</vt:lpstr>
      <vt:lpstr>Wingdings 3</vt:lpstr>
      <vt:lpstr>Calibri</vt:lpstr>
      <vt:lpstr>Wingdings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Integral</vt:lpstr>
      <vt:lpstr>Microsoft Excel Chart</vt:lpstr>
      <vt:lpstr>CLIMATE, CYCLING, TRANSPORT</vt:lpstr>
      <vt:lpstr>NEW RESEARCH ON CLIMATE CHANGE</vt:lpstr>
      <vt:lpstr>CLIMATE CHANGE (SCOTLAND) BILL</vt:lpstr>
      <vt:lpstr>TRANSPORT AND CLIMATE CHANGE </vt:lpstr>
      <vt:lpstr>SCOTTISH GOVERNMENT CYCLING TARGETS </vt:lpstr>
      <vt:lpstr>EUROPEAN LEADERS</vt:lpstr>
      <vt:lpstr>CROSS PARTY EFFORTS</vt:lpstr>
      <vt:lpstr>COMMUNITY LINKS PLUS</vt:lpstr>
      <vt:lpstr>ACCESSIBILITY</vt:lpstr>
      <vt:lpstr>OTHER OPPORTUNITIES IN LEGISLATION</vt:lpstr>
      <vt:lpstr>CLAUDIA.BEAMISH.MSP@PARLIAMENT.SCOT </vt:lpstr>
    </vt:vector>
  </TitlesOfParts>
  <Company>The Scottish Parliament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in Scotland</dc:title>
  <dc:creator>Hickling C (Caroline)</dc:creator>
  <cp:lastModifiedBy>Dave</cp:lastModifiedBy>
  <cp:revision>43</cp:revision>
  <dcterms:created xsi:type="dcterms:W3CDTF">2017-06-13T08:31:43Z</dcterms:created>
  <dcterms:modified xsi:type="dcterms:W3CDTF">2019-03-20T00:07:14Z</dcterms:modified>
</cp:coreProperties>
</file>