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66" r:id="rId5"/>
    <p:sldId id="264" r:id="rId6"/>
    <p:sldId id="267" r:id="rId7"/>
    <p:sldId id="265" r:id="rId8"/>
    <p:sldId id="260" r:id="rId9"/>
    <p:sldId id="262" r:id="rId10"/>
    <p:sldId id="263" r:id="rId11"/>
    <p:sldId id="257" r:id="rId12"/>
    <p:sldId id="268" r:id="rId13"/>
    <p:sldId id="261" r:id="rId1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20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C13920-95BC-467B-ADC5-5995B1DE4B6E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164AE81-EA41-45D7-82C3-E1CC6D5A7F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B25D02-EE6E-4BE5-8992-AF78301F5B45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E36C1A-012A-4267-82AF-CAB0B5FE38DC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When </a:t>
            </a:r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D5D8AE-CBFF-4515-8D46-4A70B0930ED6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GB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/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BE71A41A-482D-41D5-8194-EBC8303389B3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87CB0-DBC9-40C5-A0FE-CFAE422906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9D5D3-3467-4801-941F-EA9CD51CCC08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034DA-2152-426D-8BEF-4E3C0E5F03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D3544-5823-442E-862E-032C0F08CD28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C2CDF-AB61-4018-91A4-CD8C765BA3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56FC1-3E96-406F-BA0C-1A381FE3DCFD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83482-B4F4-407A-94C8-3A64965E40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/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4944F-25D3-4D9F-B991-E1029DE48743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9CDE8-9458-4925-A72C-E6F23348FA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AA058-7E91-4432-9212-7ECA179B54B6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15518-C74F-460F-AAF5-55E5A44C9D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983CF-7960-4D7D-AB1A-A78E39BD7043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F04A1-D13D-4023-8D1F-64001EB2AC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A7B18-8F9E-4617-A0EC-72BBFD4969D6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6D98B-5D98-48C7-B465-11C2E06150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BC980-6D4D-47BC-BE47-E06DDE1E7105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B9B79-06EB-4B38-98D7-4274B79D85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9A4D2-5B07-4223-9752-0EA536A43A8E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53115-8F68-4E31-8D92-C6721CD66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143FF-73D8-4ABC-8470-322E5CB92C37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8D768-74D6-43B1-908B-9D4FF315A3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3938" y="2286000"/>
            <a:ext cx="9720262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938" y="6470650"/>
            <a:ext cx="21542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8FF90B16-CD01-42C1-ABAD-63AA2568E2B8}" type="datetimeFigureOut">
              <a:rPr lang="en-GB"/>
              <a:pPr>
                <a:defRPr/>
              </a:pPr>
              <a:t>03/03/2024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3463" y="6470650"/>
            <a:ext cx="59007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863" y="6470650"/>
            <a:ext cx="9731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FF6517BF-606F-4E3E-9476-CAB5AE5A4B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74" r:id="rId7"/>
    <p:sldLayoutId id="2147483667" r:id="rId8"/>
    <p:sldLayoutId id="2147483675" r:id="rId9"/>
    <p:sldLayoutId id="2147483666" r:id="rId10"/>
    <p:sldLayoutId id="2147483676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59350"/>
            <a:ext cx="7772400" cy="1463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Where are we?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59350"/>
            <a:ext cx="3200400" cy="1463675"/>
          </a:xfrm>
        </p:spPr>
        <p:txBody>
          <a:bodyPr rtlCol="0"/>
          <a:lstStyle/>
          <a:p>
            <a:pPr fontAlgn="auto">
              <a:defRPr/>
            </a:pPr>
            <a:r>
              <a:rPr lang="en-US" dirty="0"/>
              <a:t>Edinburgh, with Laura Laker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Reasons to be hopeful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96100" y="585788"/>
            <a:ext cx="4754563" cy="2584450"/>
          </a:xfrm>
        </p:spPr>
      </p:pic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6450" y="2249488"/>
            <a:ext cx="4754563" cy="4251325"/>
          </a:xfrm>
        </p:spPr>
        <p:txBody>
          <a:bodyPr rtlCol="0">
            <a:normAutofit lnSpcReduction="10000"/>
          </a:bodyPr>
          <a:lstStyle/>
          <a:p>
            <a:pPr marL="91440" indent="-91440" fontAlgn="auto">
              <a:defRPr/>
            </a:pPr>
            <a:r>
              <a:rPr lang="en-US" dirty="0"/>
              <a:t>Consensus-building – people support this?</a:t>
            </a:r>
          </a:p>
          <a:p>
            <a:pPr marL="91440" indent="-91440" fontAlgn="auto">
              <a:defRPr/>
            </a:pPr>
            <a:r>
              <a:rPr lang="en-US" dirty="0"/>
              <a:t>A decade of legwork is done?</a:t>
            </a:r>
          </a:p>
          <a:p>
            <a:pPr marL="91440" indent="-91440" fontAlgn="auto">
              <a:defRPr/>
            </a:pPr>
            <a:r>
              <a:rPr lang="en-US" dirty="0"/>
              <a:t>There is motivation (climate, etc.)</a:t>
            </a:r>
          </a:p>
          <a:p>
            <a:pPr marL="91440" indent="-91440" fontAlgn="auto">
              <a:defRPr/>
            </a:pPr>
            <a:r>
              <a:rPr lang="en-US" dirty="0"/>
              <a:t>Edinburgh isn’t doing this alone</a:t>
            </a:r>
          </a:p>
          <a:p>
            <a:pPr marL="91440" indent="-91440" fontAlgn="auto">
              <a:defRPr/>
            </a:pPr>
            <a:r>
              <a:rPr lang="en-US" dirty="0"/>
              <a:t>Political will … </a:t>
            </a:r>
          </a:p>
          <a:p>
            <a:pPr marL="91440" indent="-91440" fontAlgn="auto">
              <a:defRPr/>
            </a:pPr>
            <a:r>
              <a:rPr lang="en-US" dirty="0"/>
              <a:t>Overarching plans, not street-by-street battles</a:t>
            </a:r>
          </a:p>
          <a:p>
            <a:pPr marL="91440" indent="-91440" fontAlgn="auto">
              <a:defRPr/>
            </a:pPr>
            <a:r>
              <a:rPr lang="en-US" dirty="0"/>
              <a:t>What’s been achieved so far is good…if that process can be accelerated…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6100" y="3687763"/>
            <a:ext cx="444976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7650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7650" y="125413"/>
            <a:ext cx="4740275" cy="3825875"/>
          </a:xfrm>
        </p:spPr>
      </p:pic>
      <p:pic>
        <p:nvPicPr>
          <p:cNvPr id="2765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25" y="125413"/>
            <a:ext cx="4567238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0" y="4005263"/>
            <a:ext cx="3922713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4850" y="2906713"/>
            <a:ext cx="56388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Thank you!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Ghent vs Edinburgh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3938" y="2286000"/>
          <a:ext cx="9720262" cy="212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88">
                  <a:extLst>
                    <a:ext uri="{9D8B030D-6E8A-4147-A177-3AD203B41FA5}"/>
                  </a:extLst>
                </a:gridCol>
                <a:gridCol w="3240088">
                  <a:extLst>
                    <a:ext uri="{9D8B030D-6E8A-4147-A177-3AD203B41FA5}"/>
                  </a:extLst>
                </a:gridCol>
                <a:gridCol w="3240088">
                  <a:extLst>
                    <a:ext uri="{9D8B030D-6E8A-4147-A177-3AD203B41FA5}"/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Ghent</a:t>
                      </a:r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Edinburgh</a:t>
                      </a:r>
                      <a:endParaRPr lang="en-GB" dirty="0"/>
                    </a:p>
                  </a:txBody>
                  <a:tcPr marL="84524" marR="84524"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Size (square miles)</a:t>
                      </a:r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102</a:t>
                      </a:r>
                      <a:endParaRPr lang="en-GB" dirty="0"/>
                    </a:p>
                  </a:txBody>
                  <a:tcPr marL="84524" marR="84524"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Residents</a:t>
                      </a:r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262,000</a:t>
                      </a:r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559,000</a:t>
                      </a:r>
                      <a:endParaRPr lang="en-GB" dirty="0"/>
                    </a:p>
                  </a:txBody>
                  <a:tcPr marL="84524" marR="84524"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Cycling mode share  (pre-measures)</a:t>
                      </a:r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22%</a:t>
                      </a:r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4524" marR="84524"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4524" marR="84524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4524" marR="84524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Who am I?	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023938" y="2286000"/>
            <a:ext cx="6577012" cy="4022725"/>
          </a:xfrm>
        </p:spPr>
        <p:txBody>
          <a:bodyPr/>
          <a:lstStyle/>
          <a:p>
            <a:r>
              <a:rPr lang="en-US" smtClean="0"/>
              <a:t>Laura Laker</a:t>
            </a:r>
          </a:p>
          <a:p>
            <a:r>
              <a:rPr lang="en-US" smtClean="0"/>
              <a:t>Journalist, co-host of Streets Ahead podcast</a:t>
            </a:r>
          </a:p>
          <a:p>
            <a:r>
              <a:rPr lang="en-US" smtClean="0"/>
              <a:t>I’ve been writing about active travel (walking and cycling) for over a decade</a:t>
            </a:r>
          </a:p>
          <a:p>
            <a:r>
              <a:rPr lang="en-US" smtClean="0"/>
              <a:t>Written a book about the National Cycle Network, being  published by Bloomsbury on 9 May</a:t>
            </a:r>
            <a:endParaRPr lang="en-GB" smtClean="0"/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0950" y="549275"/>
            <a:ext cx="26447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5338" y="2960688"/>
            <a:ext cx="3662362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do I know?	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966913"/>
            <a:ext cx="5421313" cy="4630737"/>
          </a:xfrm>
        </p:spPr>
        <p:txBody>
          <a:bodyPr/>
          <a:lstStyle/>
          <a:p>
            <a:r>
              <a:rPr lang="en-US" smtClean="0"/>
              <a:t>Nine years ago I visited Edinburgh…</a:t>
            </a:r>
          </a:p>
          <a:p>
            <a:r>
              <a:rPr lang="en-US" smtClean="0"/>
              <a:t>Prince’s Street had a new tram </a:t>
            </a:r>
          </a:p>
          <a:p>
            <a:r>
              <a:rPr lang="en-US" smtClean="0"/>
              <a:t>George Street had a trial cycle lane…</a:t>
            </a:r>
          </a:p>
          <a:p>
            <a:r>
              <a:rPr lang="en-US" smtClean="0"/>
              <a:t>In 2022 I came back…</a:t>
            </a:r>
          </a:p>
          <a:p>
            <a:r>
              <a:rPr lang="en-US" smtClean="0"/>
              <a:t>What about today?</a:t>
            </a:r>
          </a:p>
          <a:p>
            <a:endParaRPr lang="en-GB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2500" y="15875"/>
            <a:ext cx="6159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6375" y="1455738"/>
            <a:ext cx="314642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What’s changed?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3938" y="2286000"/>
            <a:ext cx="4106862" cy="4022725"/>
          </a:xfrm>
        </p:spPr>
        <p:txBody>
          <a:bodyPr/>
          <a:lstStyle/>
          <a:p>
            <a:r>
              <a:rPr lang="en-US" smtClean="0"/>
              <a:t>Some weird stuff (Leith Walk)</a:t>
            </a:r>
          </a:p>
          <a:p>
            <a:r>
              <a:rPr lang="en-US" smtClean="0"/>
              <a:t>Some great new bike lanes</a:t>
            </a:r>
          </a:p>
          <a:p>
            <a:r>
              <a:rPr lang="en-US" smtClean="0"/>
              <a:t>- CCWEL</a:t>
            </a:r>
          </a:p>
          <a:p>
            <a:r>
              <a:rPr lang="en-US" smtClean="0"/>
              <a:t>- Roseburn to Union Canal </a:t>
            </a:r>
          </a:p>
          <a:p>
            <a:r>
              <a:rPr lang="en-US" smtClean="0"/>
              <a:t>- Leith Connections </a:t>
            </a:r>
          </a:p>
          <a:p>
            <a:r>
              <a:rPr lang="en-US" smtClean="0"/>
              <a:t>Citywide 20mph zone</a:t>
            </a:r>
          </a:p>
          <a:p>
            <a:r>
              <a:rPr lang="en-US" smtClean="0"/>
              <a:t>Pavement Parking ban</a:t>
            </a:r>
          </a:p>
          <a:p>
            <a:r>
              <a:rPr lang="en-US" smtClean="0"/>
              <a:t>School streets </a:t>
            </a:r>
          </a:p>
        </p:txBody>
      </p:sp>
      <p:pic>
        <p:nvPicPr>
          <p:cNvPr id="1026" name="Picture 2" descr="Edinburgh residents ridicule Leith Walk bike lane as council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56525" y="2149475"/>
            <a:ext cx="338455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1200" y="1631950"/>
            <a:ext cx="3578225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61200" y="195263"/>
            <a:ext cx="32385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28150" y="1112838"/>
            <a:ext cx="247015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plans…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879600"/>
            <a:ext cx="4724400" cy="4429125"/>
          </a:xfrm>
        </p:spPr>
        <p:txBody>
          <a:bodyPr/>
          <a:lstStyle/>
          <a:p>
            <a:r>
              <a:rPr lang="en-US" smtClean="0"/>
              <a:t>Systematic look at the city’s transport network</a:t>
            </a:r>
          </a:p>
          <a:p>
            <a:r>
              <a:rPr lang="en-US" smtClean="0"/>
              <a:t>Big focus on public transport (2m bus trips a week) – and walking </a:t>
            </a:r>
          </a:p>
          <a:p>
            <a:r>
              <a:rPr lang="en-US" smtClean="0"/>
              <a:t>Three main parts that impact cycling:</a:t>
            </a:r>
          </a:p>
          <a:p>
            <a:r>
              <a:rPr lang="en-US" smtClean="0"/>
              <a:t>Circulation plan</a:t>
            </a:r>
          </a:p>
          <a:p>
            <a:r>
              <a:rPr lang="en-US" smtClean="0"/>
              <a:t>Active travel action plan</a:t>
            </a:r>
          </a:p>
          <a:p>
            <a:r>
              <a:rPr lang="en-US" smtClean="0"/>
              <a:t>LTNs/20 minute neighbourhoods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GB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4863" y="1146175"/>
            <a:ext cx="5605462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Risks/opportunities for cycling	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728788"/>
            <a:ext cx="4071937" cy="4910137"/>
          </a:xfrm>
        </p:spPr>
        <p:txBody>
          <a:bodyPr/>
          <a:lstStyle/>
          <a:p>
            <a:r>
              <a:rPr lang="en-US" smtClean="0"/>
              <a:t>Ghent’s circulation plan transformed a similar-sized city</a:t>
            </a:r>
          </a:p>
          <a:p>
            <a:pPr lvl="1"/>
            <a:r>
              <a:rPr lang="en-US" smtClean="0"/>
              <a:t>Cut air pollution by 18%</a:t>
            </a:r>
          </a:p>
          <a:p>
            <a:pPr lvl="1"/>
            <a:r>
              <a:rPr lang="en-US" smtClean="0"/>
              <a:t>5m Euro cost</a:t>
            </a:r>
          </a:p>
          <a:p>
            <a:pPr lvl="1"/>
            <a:r>
              <a:rPr lang="en-US" smtClean="0"/>
              <a:t>Cycling increased from 22% to 37%</a:t>
            </a:r>
          </a:p>
          <a:p>
            <a:pPr lvl="1"/>
            <a:r>
              <a:rPr lang="en-US" smtClean="0"/>
              <a:t>Car share rose from 6,000 to 20,000</a:t>
            </a:r>
          </a:p>
          <a:p>
            <a:pPr lvl="1"/>
            <a:r>
              <a:rPr lang="en-US" smtClean="0"/>
              <a:t>20% drop in city centre traffic</a:t>
            </a:r>
          </a:p>
          <a:p>
            <a:pPr lvl="1"/>
            <a:r>
              <a:rPr lang="en-US" smtClean="0"/>
              <a:t>Impact on deliveries</a:t>
            </a:r>
          </a:p>
          <a:p>
            <a:r>
              <a:rPr lang="en-US" smtClean="0"/>
              <a:t>70.7 million trips of under 3 miles are driven in Edinburgh each year</a:t>
            </a:r>
          </a:p>
          <a:p>
            <a:r>
              <a:rPr lang="en-US" smtClean="0"/>
              <a:t>Residents support cycling</a:t>
            </a:r>
          </a:p>
          <a:p>
            <a:r>
              <a:rPr lang="en-US" smtClean="0"/>
              <a:t>26% of residents cycle at least one day per week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7463" y="1828800"/>
            <a:ext cx="6943725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Risks/opportunities for cycling	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728788"/>
            <a:ext cx="4071937" cy="4910137"/>
          </a:xfrm>
        </p:spPr>
        <p:txBody>
          <a:bodyPr/>
          <a:lstStyle/>
          <a:p>
            <a:r>
              <a:rPr lang="en-US" smtClean="0"/>
              <a:t>Balancing demands</a:t>
            </a:r>
          </a:p>
          <a:p>
            <a:r>
              <a:rPr lang="en-US" smtClean="0"/>
              <a:t>‘Each street can do one or two things well’, first and second in many cases being walking and buses</a:t>
            </a:r>
          </a:p>
          <a:p>
            <a:r>
              <a:rPr lang="en-US" smtClean="0"/>
              <a:t>If there isn’t space on main roads, cycling is moved to the back street</a:t>
            </a:r>
          </a:p>
          <a:p>
            <a:r>
              <a:rPr lang="en-US" smtClean="0"/>
              <a:t>We’re told Leith Walk, the absurdist compromise, won’t happen again!</a:t>
            </a:r>
          </a:p>
          <a:p>
            <a:r>
              <a:rPr lang="en-US" smtClean="0"/>
              <a:t>Tackling through traffic where there is local support</a:t>
            </a:r>
            <a:endParaRPr lang="en-GB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7463" y="1828800"/>
            <a:ext cx="6943725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Actions, not words, will be crucial 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3938" y="2249488"/>
            <a:ext cx="4754562" cy="4022725"/>
          </a:xfrm>
        </p:spPr>
        <p:txBody>
          <a:bodyPr/>
          <a:lstStyle/>
          <a:p>
            <a:r>
              <a:rPr lang="en-US" smtClean="0"/>
              <a:t>2015-2022 not much happened on the ground</a:t>
            </a:r>
          </a:p>
          <a:p>
            <a:r>
              <a:rPr lang="en-US" smtClean="0"/>
              <a:t>2022-2024… a lot has happened</a:t>
            </a:r>
          </a:p>
          <a:p>
            <a:r>
              <a:rPr lang="en-US" smtClean="0"/>
              <a:t>If the momentum keeps up…</a:t>
            </a:r>
          </a:p>
          <a:p>
            <a:r>
              <a:rPr lang="en-US" smtClean="0"/>
              <a:t>Edinburgh… the next Amsterdam?</a:t>
            </a:r>
          </a:p>
          <a:p>
            <a:r>
              <a:rPr lang="en-US" smtClean="0"/>
              <a:t>Competition from Dublin</a:t>
            </a:r>
          </a:p>
          <a:p>
            <a:endParaRPr lang="en-GB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13500" y="1643063"/>
            <a:ext cx="4754563" cy="2654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Edinburgh is not alone</a:t>
            </a:r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14875" cy="4351338"/>
          </a:xfrm>
        </p:spPr>
        <p:txBody>
          <a:bodyPr/>
          <a:lstStyle/>
          <a:p>
            <a:r>
              <a:rPr lang="en-US" smtClean="0"/>
              <a:t>Motivations: Air pollution, climate, health</a:t>
            </a:r>
          </a:p>
          <a:p>
            <a:r>
              <a:rPr lang="en-US" smtClean="0"/>
              <a:t>Reducing car kilometres by 30% </a:t>
            </a:r>
          </a:p>
          <a:p>
            <a:r>
              <a:rPr lang="en-US" smtClean="0"/>
              <a:t>Net Zero by 2030</a:t>
            </a:r>
          </a:p>
          <a:p>
            <a:r>
              <a:rPr lang="en-US" smtClean="0"/>
              <a:t>Cities around the world are tackling these with active travel</a:t>
            </a:r>
          </a:p>
          <a:p>
            <a:r>
              <a:rPr lang="en-US" smtClean="0"/>
              <a:t>Paris: 606,000 cycle trips/day</a:t>
            </a:r>
          </a:p>
          <a:p>
            <a:r>
              <a:rPr lang="en-US" smtClean="0"/>
              <a:t>London 1,260,000/day</a:t>
            </a:r>
          </a:p>
          <a:p>
            <a:r>
              <a:rPr lang="en-US" smtClean="0"/>
              <a:t>Berlin 2,223,450/day</a:t>
            </a:r>
          </a:p>
          <a:p>
            <a:endParaRPr lang="en-US" smtClean="0"/>
          </a:p>
        </p:txBody>
      </p:sp>
      <p:pic>
        <p:nvPicPr>
          <p:cNvPr id="1026" name="Picture 2" descr="People ride on Rivoli street in Paris, Wednesday, Sept. 13, 2023. Years of efforts to turn car-congested Paris into a more bike-friendly city are paying off ahead of the 2024 Olympics, with increasing numbers of people using the French capital's growing network of cycle lanes. (AP Photo/John Leicester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5388" y="311150"/>
            <a:ext cx="471487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tra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3417888"/>
            <a:ext cx="5626100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8950" y="2894013"/>
            <a:ext cx="51276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</TotalTime>
  <Words>395</Words>
  <Application>Microsoft Office PowerPoint</Application>
  <PresentationFormat>Custom</PresentationFormat>
  <Paragraphs>86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Tw Cen MT</vt:lpstr>
      <vt:lpstr>Arial</vt:lpstr>
      <vt:lpstr>Tw Cen MT Condensed</vt:lpstr>
      <vt:lpstr>Wingdings 3</vt:lpstr>
      <vt:lpstr>Calibri</vt:lpstr>
      <vt:lpstr>Integral</vt:lpstr>
      <vt:lpstr>Integral</vt:lpstr>
      <vt:lpstr>Integral</vt:lpstr>
      <vt:lpstr>Integral</vt:lpstr>
      <vt:lpstr>Integral</vt:lpstr>
      <vt:lpstr>Integral</vt:lpstr>
      <vt:lpstr>WHERE ARE WE?</vt:lpstr>
      <vt:lpstr>WHO AM I? </vt:lpstr>
      <vt:lpstr>WHAT DO I KNOW? </vt:lpstr>
      <vt:lpstr>WHAT’S CHANGED?</vt:lpstr>
      <vt:lpstr>THE PLANS…</vt:lpstr>
      <vt:lpstr>RISKS/OPPORTUNITIES FOR CYCLING </vt:lpstr>
      <vt:lpstr>RISKS/OPPORTUNITIES FOR CYCLING </vt:lpstr>
      <vt:lpstr>ACTIONS, NOT WORDS, WILL BE CRUCIAL </vt:lpstr>
      <vt:lpstr>EDINBURGH IS NOT ALONE</vt:lpstr>
      <vt:lpstr>REASONS TO BE HOPEFUL</vt:lpstr>
      <vt:lpstr>Slide 11</vt:lpstr>
      <vt:lpstr>THANK YOU!</vt:lpstr>
      <vt:lpstr>GHENT VS EDINBURGH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Laker</dc:creator>
  <cp:lastModifiedBy>Dave</cp:lastModifiedBy>
  <cp:revision>11</cp:revision>
  <dcterms:created xsi:type="dcterms:W3CDTF">2024-02-27T09:58:33Z</dcterms:created>
  <dcterms:modified xsi:type="dcterms:W3CDTF">2024-03-03T10:28:09Z</dcterms:modified>
</cp:coreProperties>
</file>