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93" r:id="rId2"/>
    <p:sldId id="1810" r:id="rId3"/>
    <p:sldId id="6121" r:id="rId4"/>
    <p:sldId id="6119" r:id="rId5"/>
    <p:sldId id="6120" r:id="rId6"/>
    <p:sldId id="459" r:id="rId7"/>
    <p:sldId id="6127" r:id="rId8"/>
    <p:sldId id="6108" r:id="rId9"/>
    <p:sldId id="6117" r:id="rId10"/>
    <p:sldId id="6109" r:id="rId11"/>
    <p:sldId id="6110" r:id="rId12"/>
    <p:sldId id="6116" r:id="rId13"/>
    <p:sldId id="6087" r:id="rId14"/>
    <p:sldId id="1816" r:id="rId15"/>
    <p:sldId id="370" r:id="rId16"/>
    <p:sldId id="381" r:id="rId17"/>
    <p:sldId id="6122" r:id="rId18"/>
    <p:sldId id="376" r:id="rId19"/>
    <p:sldId id="363" r:id="rId20"/>
    <p:sldId id="6123" r:id="rId21"/>
    <p:sldId id="1831" r:id="rId22"/>
    <p:sldId id="1832" r:id="rId23"/>
    <p:sldId id="6125" r:id="rId24"/>
    <p:sldId id="380" r:id="rId25"/>
    <p:sldId id="1836" r:id="rId26"/>
    <p:sldId id="6111" r:id="rId27"/>
    <p:sldId id="835" r:id="rId28"/>
    <p:sldId id="6126" r:id="rId29"/>
    <p:sldId id="6093" r:id="rId30"/>
    <p:sldId id="298"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uth White" initials="" lastIdx="4" clrIdx="0"/>
  <p:cmAuthor id="1" name="Shauna Clark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showPr>
  <p:clrMru>
    <a:srgbClr val="36854E"/>
    <a:srgbClr val="000000"/>
    <a:srgbClr val="FEFEFE"/>
    <a:srgbClr val="6D3465"/>
    <a:srgbClr val="085BA0"/>
    <a:srgbClr val="1C6DB6"/>
    <a:srgbClr val="CC132A"/>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72" y="-109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5D7DB6-557B-4A72-A41C-0015ABB56C8B}" type="doc">
      <dgm:prSet loTypeId="urn:microsoft.com/office/officeart/2005/8/layout/default#1" loCatId="list" qsTypeId="urn:microsoft.com/office/officeart/2005/8/quickstyle/simple1#1" qsCatId="simple" csTypeId="urn:microsoft.com/office/officeart/2005/8/colors/colorful2" csCatId="colorful" phldr="1"/>
      <dgm:spPr/>
      <dgm:t>
        <a:bodyPr/>
        <a:lstStyle/>
        <a:p>
          <a:endParaRPr lang="en-US"/>
        </a:p>
      </dgm:t>
    </dgm:pt>
    <dgm:pt modelId="{FDDB8221-1006-47D1-9430-43F859413C98}">
      <dgm:prSet/>
      <dgm:spPr/>
      <dgm:t>
        <a:bodyPr/>
        <a:lstStyle/>
        <a:p>
          <a:r>
            <a:rPr lang="en-GB" b="1" dirty="0">
              <a:solidFill>
                <a:schemeClr val="bg1"/>
              </a:solidFill>
            </a:rPr>
            <a:t>Combined challenges.</a:t>
          </a:r>
          <a:endParaRPr lang="en-US" b="1" dirty="0">
            <a:solidFill>
              <a:schemeClr val="bg1"/>
            </a:solidFill>
          </a:endParaRPr>
        </a:p>
      </dgm:t>
    </dgm:pt>
    <dgm:pt modelId="{ED786C7F-99F6-4D81-B0E0-4110BF9B6334}" type="parTrans" cxnId="{2D95244C-5CF0-406A-8757-2955D442DAFF}">
      <dgm:prSet/>
      <dgm:spPr/>
      <dgm:t>
        <a:bodyPr/>
        <a:lstStyle/>
        <a:p>
          <a:endParaRPr lang="en-US"/>
        </a:p>
      </dgm:t>
    </dgm:pt>
    <dgm:pt modelId="{3FD82C51-774E-4D3C-8E49-2F3DDF9F792F}" type="sibTrans" cxnId="{2D95244C-5CF0-406A-8757-2955D442DAFF}">
      <dgm:prSet/>
      <dgm:spPr/>
      <dgm:t>
        <a:bodyPr/>
        <a:lstStyle/>
        <a:p>
          <a:endParaRPr lang="en-US"/>
        </a:p>
      </dgm:t>
    </dgm:pt>
    <dgm:pt modelId="{5467CE85-7452-49D1-92BE-994EC855935D}">
      <dgm:prSet/>
      <dgm:spPr>
        <a:solidFill>
          <a:srgbClr val="ED7D31"/>
        </a:solidFill>
      </dgm:spPr>
      <dgm:t>
        <a:bodyPr/>
        <a:lstStyle/>
        <a:p>
          <a:r>
            <a:rPr lang="en-GB" b="1" dirty="0">
              <a:solidFill>
                <a:schemeClr val="bg1"/>
              </a:solidFill>
            </a:rPr>
            <a:t>Getting the basics right or showing ambition. </a:t>
          </a:r>
          <a:endParaRPr lang="en-US" b="1" dirty="0">
            <a:solidFill>
              <a:schemeClr val="bg1"/>
            </a:solidFill>
          </a:endParaRPr>
        </a:p>
      </dgm:t>
    </dgm:pt>
    <dgm:pt modelId="{8ECD37D8-36C9-469D-B5A5-07CC1478E564}" type="parTrans" cxnId="{391A2015-3A21-4775-B4DD-B2093BD379CC}">
      <dgm:prSet/>
      <dgm:spPr/>
      <dgm:t>
        <a:bodyPr/>
        <a:lstStyle/>
        <a:p>
          <a:endParaRPr lang="en-US"/>
        </a:p>
      </dgm:t>
    </dgm:pt>
    <dgm:pt modelId="{CEE6B73E-7530-4FA3-8E31-EC7A06B6E6EE}" type="sibTrans" cxnId="{391A2015-3A21-4775-B4DD-B2093BD379CC}">
      <dgm:prSet/>
      <dgm:spPr/>
      <dgm:t>
        <a:bodyPr/>
        <a:lstStyle/>
        <a:p>
          <a:endParaRPr lang="en-US"/>
        </a:p>
      </dgm:t>
    </dgm:pt>
    <dgm:pt modelId="{25FFA529-B3D6-49E4-A5C5-82D29F690D98}">
      <dgm:prSet/>
      <dgm:spPr>
        <a:solidFill>
          <a:srgbClr val="ED7D31"/>
        </a:solidFill>
      </dgm:spPr>
      <dgm:t>
        <a:bodyPr/>
        <a:lstStyle/>
        <a:p>
          <a:r>
            <a:rPr lang="en-GB" b="1" dirty="0">
              <a:solidFill>
                <a:schemeClr val="bg1"/>
              </a:solidFill>
              <a:latin typeface="+mn-lt"/>
            </a:rPr>
            <a:t>City Growth.</a:t>
          </a:r>
          <a:endParaRPr lang="en-US" b="1" dirty="0">
            <a:solidFill>
              <a:schemeClr val="bg1"/>
            </a:solidFill>
            <a:latin typeface="+mn-lt"/>
          </a:endParaRPr>
        </a:p>
      </dgm:t>
    </dgm:pt>
    <dgm:pt modelId="{C44ABC33-75BE-4492-B7D1-63C3994E27C8}" type="parTrans" cxnId="{A8766A31-149D-4E16-B712-611E44FE5CFE}">
      <dgm:prSet/>
      <dgm:spPr/>
      <dgm:t>
        <a:bodyPr/>
        <a:lstStyle/>
        <a:p>
          <a:endParaRPr lang="en-US"/>
        </a:p>
      </dgm:t>
    </dgm:pt>
    <dgm:pt modelId="{6234ED31-2624-4F31-8132-B357A71D9DAF}" type="sibTrans" cxnId="{A8766A31-149D-4E16-B712-611E44FE5CFE}">
      <dgm:prSet/>
      <dgm:spPr/>
      <dgm:t>
        <a:bodyPr/>
        <a:lstStyle/>
        <a:p>
          <a:endParaRPr lang="en-US"/>
        </a:p>
      </dgm:t>
    </dgm:pt>
    <dgm:pt modelId="{47527FDD-CCEC-436B-9C71-2087013A627E}">
      <dgm:prSet/>
      <dgm:spPr>
        <a:solidFill>
          <a:srgbClr val="ED7D31"/>
        </a:solidFill>
      </dgm:spPr>
      <dgm:t>
        <a:bodyPr/>
        <a:lstStyle/>
        <a:p>
          <a:r>
            <a:rPr lang="en-GB" b="1" dirty="0">
              <a:solidFill>
                <a:schemeClr val="bg1"/>
              </a:solidFill>
            </a:rPr>
            <a:t>Five dimensional party politics. </a:t>
          </a:r>
          <a:endParaRPr lang="en-US" b="1" dirty="0">
            <a:solidFill>
              <a:schemeClr val="bg1"/>
            </a:solidFill>
          </a:endParaRPr>
        </a:p>
      </dgm:t>
    </dgm:pt>
    <dgm:pt modelId="{410456D2-7EC4-4974-A39B-241D424E4599}" type="parTrans" cxnId="{DEB400B3-D361-4976-A9B3-F492CE86F217}">
      <dgm:prSet/>
      <dgm:spPr/>
      <dgm:t>
        <a:bodyPr/>
        <a:lstStyle/>
        <a:p>
          <a:endParaRPr lang="en-US"/>
        </a:p>
      </dgm:t>
    </dgm:pt>
    <dgm:pt modelId="{32272758-24FF-4B0D-A393-144522C06793}" type="sibTrans" cxnId="{DEB400B3-D361-4976-A9B3-F492CE86F217}">
      <dgm:prSet/>
      <dgm:spPr/>
      <dgm:t>
        <a:bodyPr/>
        <a:lstStyle/>
        <a:p>
          <a:endParaRPr lang="en-US"/>
        </a:p>
      </dgm:t>
    </dgm:pt>
    <dgm:pt modelId="{08764F03-1962-4F43-851E-026519C73282}">
      <dgm:prSet/>
      <dgm:spPr>
        <a:solidFill>
          <a:srgbClr val="ED7D31"/>
        </a:solidFill>
      </dgm:spPr>
      <dgm:t>
        <a:bodyPr/>
        <a:lstStyle/>
        <a:p>
          <a:r>
            <a:rPr lang="en-GB" b="1" dirty="0">
              <a:solidFill>
                <a:schemeClr val="bg1"/>
              </a:solidFill>
            </a:rPr>
            <a:t>Change is painful.</a:t>
          </a:r>
          <a:endParaRPr lang="en-US" b="1" dirty="0">
            <a:solidFill>
              <a:schemeClr val="bg1"/>
            </a:solidFill>
          </a:endParaRPr>
        </a:p>
      </dgm:t>
    </dgm:pt>
    <dgm:pt modelId="{5879CAC0-C868-4F51-8071-E2BA5A125C05}" type="parTrans" cxnId="{3D9CF16A-6A73-4438-9282-F034F0C87E04}">
      <dgm:prSet/>
      <dgm:spPr/>
      <dgm:t>
        <a:bodyPr/>
        <a:lstStyle/>
        <a:p>
          <a:endParaRPr lang="en-US"/>
        </a:p>
      </dgm:t>
    </dgm:pt>
    <dgm:pt modelId="{2AC9B639-B6A1-456B-8B19-C5A510FFDFC1}" type="sibTrans" cxnId="{3D9CF16A-6A73-4438-9282-F034F0C87E04}">
      <dgm:prSet/>
      <dgm:spPr/>
      <dgm:t>
        <a:bodyPr/>
        <a:lstStyle/>
        <a:p>
          <a:endParaRPr lang="en-US"/>
        </a:p>
      </dgm:t>
    </dgm:pt>
    <dgm:pt modelId="{A291BF10-2E47-46DF-AB12-A0827D1F2B38}">
      <dgm:prSet/>
      <dgm:spPr>
        <a:solidFill>
          <a:srgbClr val="ED7D31"/>
        </a:solidFill>
      </dgm:spPr>
      <dgm:t>
        <a:bodyPr/>
        <a:lstStyle/>
        <a:p>
          <a:r>
            <a:rPr lang="en-GB" b="1" dirty="0">
              <a:solidFill>
                <a:schemeClr val="bg1"/>
              </a:solidFill>
              <a:latin typeface="+mn-lt"/>
            </a:rPr>
            <a:t>Inequality.</a:t>
          </a:r>
          <a:endParaRPr lang="en-US" b="1" dirty="0">
            <a:solidFill>
              <a:schemeClr val="bg1"/>
            </a:solidFill>
            <a:latin typeface="+mn-lt"/>
          </a:endParaRPr>
        </a:p>
      </dgm:t>
    </dgm:pt>
    <dgm:pt modelId="{55205CF5-5949-4C99-BDCE-89870CFA3661}" type="parTrans" cxnId="{CDDB97A5-3A28-4079-9C41-1CBB64394440}">
      <dgm:prSet/>
      <dgm:spPr/>
      <dgm:t>
        <a:bodyPr/>
        <a:lstStyle/>
        <a:p>
          <a:endParaRPr lang="en-GB"/>
        </a:p>
      </dgm:t>
    </dgm:pt>
    <dgm:pt modelId="{AF30EC3E-DA7B-428B-B67B-50755C0A7428}" type="sibTrans" cxnId="{CDDB97A5-3A28-4079-9C41-1CBB64394440}">
      <dgm:prSet/>
      <dgm:spPr/>
      <dgm:t>
        <a:bodyPr/>
        <a:lstStyle/>
        <a:p>
          <a:endParaRPr lang="en-GB"/>
        </a:p>
      </dgm:t>
    </dgm:pt>
    <dgm:pt modelId="{380C5F7E-E422-4252-84F9-C38263B0DF09}" type="pres">
      <dgm:prSet presAssocID="{B45D7DB6-557B-4A72-A41C-0015ABB56C8B}" presName="diagram" presStyleCnt="0">
        <dgm:presLayoutVars>
          <dgm:dir/>
          <dgm:resizeHandles val="exact"/>
        </dgm:presLayoutVars>
      </dgm:prSet>
      <dgm:spPr/>
      <dgm:t>
        <a:bodyPr/>
        <a:lstStyle/>
        <a:p>
          <a:endParaRPr lang="en-US"/>
        </a:p>
      </dgm:t>
    </dgm:pt>
    <dgm:pt modelId="{5C338E69-82CA-4110-B1C2-E5193CAB8551}" type="pres">
      <dgm:prSet presAssocID="{FDDB8221-1006-47D1-9430-43F859413C98}" presName="node" presStyleLbl="node1" presStyleIdx="0" presStyleCnt="6">
        <dgm:presLayoutVars>
          <dgm:bulletEnabled val="1"/>
        </dgm:presLayoutVars>
      </dgm:prSet>
      <dgm:spPr/>
      <dgm:t>
        <a:bodyPr/>
        <a:lstStyle/>
        <a:p>
          <a:endParaRPr lang="en-US"/>
        </a:p>
      </dgm:t>
    </dgm:pt>
    <dgm:pt modelId="{73C76F27-9E50-4EF3-870F-4DFB6CA1254B}" type="pres">
      <dgm:prSet presAssocID="{3FD82C51-774E-4D3C-8E49-2F3DDF9F792F}" presName="sibTrans" presStyleCnt="0"/>
      <dgm:spPr/>
    </dgm:pt>
    <dgm:pt modelId="{36658138-CF89-442B-8127-15F415AD239B}" type="pres">
      <dgm:prSet presAssocID="{5467CE85-7452-49D1-92BE-994EC855935D}" presName="node" presStyleLbl="node1" presStyleIdx="1" presStyleCnt="6">
        <dgm:presLayoutVars>
          <dgm:bulletEnabled val="1"/>
        </dgm:presLayoutVars>
      </dgm:prSet>
      <dgm:spPr/>
      <dgm:t>
        <a:bodyPr/>
        <a:lstStyle/>
        <a:p>
          <a:endParaRPr lang="en-US"/>
        </a:p>
      </dgm:t>
    </dgm:pt>
    <dgm:pt modelId="{E6E90C99-EF75-4C51-B8B2-1BBE83D8C7B5}" type="pres">
      <dgm:prSet presAssocID="{CEE6B73E-7530-4FA3-8E31-EC7A06B6E6EE}" presName="sibTrans" presStyleCnt="0"/>
      <dgm:spPr/>
    </dgm:pt>
    <dgm:pt modelId="{A727685F-FDDF-41C4-8C87-72E7C8FD9175}" type="pres">
      <dgm:prSet presAssocID="{25FFA529-B3D6-49E4-A5C5-82D29F690D98}" presName="node" presStyleLbl="node1" presStyleIdx="2" presStyleCnt="6">
        <dgm:presLayoutVars>
          <dgm:bulletEnabled val="1"/>
        </dgm:presLayoutVars>
      </dgm:prSet>
      <dgm:spPr/>
      <dgm:t>
        <a:bodyPr/>
        <a:lstStyle/>
        <a:p>
          <a:endParaRPr lang="en-US"/>
        </a:p>
      </dgm:t>
    </dgm:pt>
    <dgm:pt modelId="{D62B78DC-1B72-4758-866F-C3668B46F672}" type="pres">
      <dgm:prSet presAssocID="{6234ED31-2624-4F31-8132-B357A71D9DAF}" presName="sibTrans" presStyleCnt="0"/>
      <dgm:spPr/>
    </dgm:pt>
    <dgm:pt modelId="{EE2DA214-B591-4BFF-BBCB-2FAF7A22DB7C}" type="pres">
      <dgm:prSet presAssocID="{47527FDD-CCEC-436B-9C71-2087013A627E}" presName="node" presStyleLbl="node1" presStyleIdx="3" presStyleCnt="6">
        <dgm:presLayoutVars>
          <dgm:bulletEnabled val="1"/>
        </dgm:presLayoutVars>
      </dgm:prSet>
      <dgm:spPr/>
      <dgm:t>
        <a:bodyPr/>
        <a:lstStyle/>
        <a:p>
          <a:endParaRPr lang="en-US"/>
        </a:p>
      </dgm:t>
    </dgm:pt>
    <dgm:pt modelId="{B6E7C02E-ADE6-465B-8A06-A307A3C17E37}" type="pres">
      <dgm:prSet presAssocID="{32272758-24FF-4B0D-A393-144522C06793}" presName="sibTrans" presStyleCnt="0"/>
      <dgm:spPr/>
    </dgm:pt>
    <dgm:pt modelId="{2DE38516-1067-4FF8-8756-11EC1900FE7D}" type="pres">
      <dgm:prSet presAssocID="{08764F03-1962-4F43-851E-026519C73282}" presName="node" presStyleLbl="node1" presStyleIdx="4" presStyleCnt="6">
        <dgm:presLayoutVars>
          <dgm:bulletEnabled val="1"/>
        </dgm:presLayoutVars>
      </dgm:prSet>
      <dgm:spPr/>
      <dgm:t>
        <a:bodyPr/>
        <a:lstStyle/>
        <a:p>
          <a:endParaRPr lang="en-US"/>
        </a:p>
      </dgm:t>
    </dgm:pt>
    <dgm:pt modelId="{A05EA7D1-CEEE-4421-83E9-3EDAC771371C}" type="pres">
      <dgm:prSet presAssocID="{2AC9B639-B6A1-456B-8B19-C5A510FFDFC1}" presName="sibTrans" presStyleCnt="0"/>
      <dgm:spPr/>
    </dgm:pt>
    <dgm:pt modelId="{2912DC48-1471-47FC-8F7A-9377D738AC0F}" type="pres">
      <dgm:prSet presAssocID="{A291BF10-2E47-46DF-AB12-A0827D1F2B38}" presName="node" presStyleLbl="node1" presStyleIdx="5" presStyleCnt="6">
        <dgm:presLayoutVars>
          <dgm:bulletEnabled val="1"/>
        </dgm:presLayoutVars>
      </dgm:prSet>
      <dgm:spPr/>
      <dgm:t>
        <a:bodyPr/>
        <a:lstStyle/>
        <a:p>
          <a:endParaRPr lang="en-US"/>
        </a:p>
      </dgm:t>
    </dgm:pt>
  </dgm:ptLst>
  <dgm:cxnLst>
    <dgm:cxn modelId="{06F9578F-0BEA-45B8-84FD-B02A804D5299}" type="presOf" srcId="{25FFA529-B3D6-49E4-A5C5-82D29F690D98}" destId="{A727685F-FDDF-41C4-8C87-72E7C8FD9175}" srcOrd="0" destOrd="0" presId="urn:microsoft.com/office/officeart/2005/8/layout/default#1"/>
    <dgm:cxn modelId="{2D95244C-5CF0-406A-8757-2955D442DAFF}" srcId="{B45D7DB6-557B-4A72-A41C-0015ABB56C8B}" destId="{FDDB8221-1006-47D1-9430-43F859413C98}" srcOrd="0" destOrd="0" parTransId="{ED786C7F-99F6-4D81-B0E0-4110BF9B6334}" sibTransId="{3FD82C51-774E-4D3C-8E49-2F3DDF9F792F}"/>
    <dgm:cxn modelId="{381A51F5-C9C3-45AC-94B2-A1D13E675A4C}" type="presOf" srcId="{B45D7DB6-557B-4A72-A41C-0015ABB56C8B}" destId="{380C5F7E-E422-4252-84F9-C38263B0DF09}" srcOrd="0" destOrd="0" presId="urn:microsoft.com/office/officeart/2005/8/layout/default#1"/>
    <dgm:cxn modelId="{391A2015-3A21-4775-B4DD-B2093BD379CC}" srcId="{B45D7DB6-557B-4A72-A41C-0015ABB56C8B}" destId="{5467CE85-7452-49D1-92BE-994EC855935D}" srcOrd="1" destOrd="0" parTransId="{8ECD37D8-36C9-469D-B5A5-07CC1478E564}" sibTransId="{CEE6B73E-7530-4FA3-8E31-EC7A06B6E6EE}"/>
    <dgm:cxn modelId="{CDDB97A5-3A28-4079-9C41-1CBB64394440}" srcId="{B45D7DB6-557B-4A72-A41C-0015ABB56C8B}" destId="{A291BF10-2E47-46DF-AB12-A0827D1F2B38}" srcOrd="5" destOrd="0" parTransId="{55205CF5-5949-4C99-BDCE-89870CFA3661}" sibTransId="{AF30EC3E-DA7B-428B-B67B-50755C0A7428}"/>
    <dgm:cxn modelId="{2DEE8A1F-2D0B-4ADC-9478-677F372D3656}" type="presOf" srcId="{FDDB8221-1006-47D1-9430-43F859413C98}" destId="{5C338E69-82CA-4110-B1C2-E5193CAB8551}" srcOrd="0" destOrd="0" presId="urn:microsoft.com/office/officeart/2005/8/layout/default#1"/>
    <dgm:cxn modelId="{A8766A31-149D-4E16-B712-611E44FE5CFE}" srcId="{B45D7DB6-557B-4A72-A41C-0015ABB56C8B}" destId="{25FFA529-B3D6-49E4-A5C5-82D29F690D98}" srcOrd="2" destOrd="0" parTransId="{C44ABC33-75BE-4492-B7D1-63C3994E27C8}" sibTransId="{6234ED31-2624-4F31-8132-B357A71D9DAF}"/>
    <dgm:cxn modelId="{A20E6065-8C10-45D8-9BCA-59A215D48E2A}" type="presOf" srcId="{A291BF10-2E47-46DF-AB12-A0827D1F2B38}" destId="{2912DC48-1471-47FC-8F7A-9377D738AC0F}" srcOrd="0" destOrd="0" presId="urn:microsoft.com/office/officeart/2005/8/layout/default#1"/>
    <dgm:cxn modelId="{3D9CF16A-6A73-4438-9282-F034F0C87E04}" srcId="{B45D7DB6-557B-4A72-A41C-0015ABB56C8B}" destId="{08764F03-1962-4F43-851E-026519C73282}" srcOrd="4" destOrd="0" parTransId="{5879CAC0-C868-4F51-8071-E2BA5A125C05}" sibTransId="{2AC9B639-B6A1-456B-8B19-C5A510FFDFC1}"/>
    <dgm:cxn modelId="{1A074497-B6F9-499E-96F9-0B59C5DA6DC7}" type="presOf" srcId="{08764F03-1962-4F43-851E-026519C73282}" destId="{2DE38516-1067-4FF8-8756-11EC1900FE7D}" srcOrd="0" destOrd="0" presId="urn:microsoft.com/office/officeart/2005/8/layout/default#1"/>
    <dgm:cxn modelId="{C1078B07-5830-4F11-A9E5-76D598FFFB32}" type="presOf" srcId="{47527FDD-CCEC-436B-9C71-2087013A627E}" destId="{EE2DA214-B591-4BFF-BBCB-2FAF7A22DB7C}" srcOrd="0" destOrd="0" presId="urn:microsoft.com/office/officeart/2005/8/layout/default#1"/>
    <dgm:cxn modelId="{055C91CE-1D18-4415-8D33-76586B8208CF}" type="presOf" srcId="{5467CE85-7452-49D1-92BE-994EC855935D}" destId="{36658138-CF89-442B-8127-15F415AD239B}" srcOrd="0" destOrd="0" presId="urn:microsoft.com/office/officeart/2005/8/layout/default#1"/>
    <dgm:cxn modelId="{DEB400B3-D361-4976-A9B3-F492CE86F217}" srcId="{B45D7DB6-557B-4A72-A41C-0015ABB56C8B}" destId="{47527FDD-CCEC-436B-9C71-2087013A627E}" srcOrd="3" destOrd="0" parTransId="{410456D2-7EC4-4974-A39B-241D424E4599}" sibTransId="{32272758-24FF-4B0D-A393-144522C06793}"/>
    <dgm:cxn modelId="{829A8460-5CFC-461A-A6D8-8BFF709DE0B1}" type="presParOf" srcId="{380C5F7E-E422-4252-84F9-C38263B0DF09}" destId="{5C338E69-82CA-4110-B1C2-E5193CAB8551}" srcOrd="0" destOrd="0" presId="urn:microsoft.com/office/officeart/2005/8/layout/default#1"/>
    <dgm:cxn modelId="{D3E088BB-A9CA-4B71-BE57-C743539DF88F}" type="presParOf" srcId="{380C5F7E-E422-4252-84F9-C38263B0DF09}" destId="{73C76F27-9E50-4EF3-870F-4DFB6CA1254B}" srcOrd="1" destOrd="0" presId="urn:microsoft.com/office/officeart/2005/8/layout/default#1"/>
    <dgm:cxn modelId="{37787E03-8815-4A92-B826-6D76D8FF4BEB}" type="presParOf" srcId="{380C5F7E-E422-4252-84F9-C38263B0DF09}" destId="{36658138-CF89-442B-8127-15F415AD239B}" srcOrd="2" destOrd="0" presId="urn:microsoft.com/office/officeart/2005/8/layout/default#1"/>
    <dgm:cxn modelId="{9746D71E-E4F8-491B-AA2E-814461BC7812}" type="presParOf" srcId="{380C5F7E-E422-4252-84F9-C38263B0DF09}" destId="{E6E90C99-EF75-4C51-B8B2-1BBE83D8C7B5}" srcOrd="3" destOrd="0" presId="urn:microsoft.com/office/officeart/2005/8/layout/default#1"/>
    <dgm:cxn modelId="{E1531C3B-7479-426E-A3F3-9E13AE338EE4}" type="presParOf" srcId="{380C5F7E-E422-4252-84F9-C38263B0DF09}" destId="{A727685F-FDDF-41C4-8C87-72E7C8FD9175}" srcOrd="4" destOrd="0" presId="urn:microsoft.com/office/officeart/2005/8/layout/default#1"/>
    <dgm:cxn modelId="{A9ED8B16-8A11-4FD6-A8D3-08BCE1D51916}" type="presParOf" srcId="{380C5F7E-E422-4252-84F9-C38263B0DF09}" destId="{D62B78DC-1B72-4758-866F-C3668B46F672}" srcOrd="5" destOrd="0" presId="urn:microsoft.com/office/officeart/2005/8/layout/default#1"/>
    <dgm:cxn modelId="{6D15894C-0D0E-459E-A241-22415164F7A5}" type="presParOf" srcId="{380C5F7E-E422-4252-84F9-C38263B0DF09}" destId="{EE2DA214-B591-4BFF-BBCB-2FAF7A22DB7C}" srcOrd="6" destOrd="0" presId="urn:microsoft.com/office/officeart/2005/8/layout/default#1"/>
    <dgm:cxn modelId="{AC4435E4-42E6-4448-9D7C-96C9DDFB8393}" type="presParOf" srcId="{380C5F7E-E422-4252-84F9-C38263B0DF09}" destId="{B6E7C02E-ADE6-465B-8A06-A307A3C17E37}" srcOrd="7" destOrd="0" presId="urn:microsoft.com/office/officeart/2005/8/layout/default#1"/>
    <dgm:cxn modelId="{7132523E-F935-4503-BA89-A5A260A68968}" type="presParOf" srcId="{380C5F7E-E422-4252-84F9-C38263B0DF09}" destId="{2DE38516-1067-4FF8-8756-11EC1900FE7D}" srcOrd="8" destOrd="0" presId="urn:microsoft.com/office/officeart/2005/8/layout/default#1"/>
    <dgm:cxn modelId="{25993829-178F-4C8E-AD61-ED147AAAE79E}" type="presParOf" srcId="{380C5F7E-E422-4252-84F9-C38263B0DF09}" destId="{A05EA7D1-CEEE-4421-83E9-3EDAC771371C}" srcOrd="9" destOrd="0" presId="urn:microsoft.com/office/officeart/2005/8/layout/default#1"/>
    <dgm:cxn modelId="{1EFE3CEA-0F0F-4F6B-8B94-A67AB6BB2CA4}" type="presParOf" srcId="{380C5F7E-E422-4252-84F9-C38263B0DF09}" destId="{2912DC48-1471-47FC-8F7A-9377D738AC0F}" srcOrd="1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6DC658C-122C-4078-92C0-ABC9566E3E08}" type="datetimeFigureOut">
              <a:rPr lang="en-GB"/>
              <a:pPr>
                <a:defRPr/>
              </a:pPr>
              <a:t>03/03/2024</a:t>
            </a:fld>
            <a:endParaRPr lang="en-GB"/>
          </a:p>
        </p:txBody>
      </p:sp>
      <p:sp>
        <p:nvSpPr>
          <p:cNvPr id="4" name="Footer Placeholder 3">
            <a:extLst>
              <a:ext uri="{FF2B5EF4-FFF2-40B4-BE49-F238E27FC236}"/>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a:extLst>
              <a:ext uri="{FF2B5EF4-FFF2-40B4-BE49-F238E27FC236}"/>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03E6759-4BAB-4E64-9FC9-7E18F25CC121}" type="slidenum">
              <a:rPr lang="en-GB"/>
              <a:pPr>
                <a:defRPr/>
              </a:pPr>
              <a:t>‹#›</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0AB2878-07B8-44B8-9CFA-F356049A6014}" type="slidenum">
              <a:rPr lang="en-GB"/>
              <a:pPr>
                <a:defRPr/>
              </a:pPr>
              <a:t>‹#›</a:t>
            </a:fld>
            <a:endParaRPr lang="en-GB"/>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3A5133-C708-48DB-BEC5-3DDC8E982E55}" type="slidenum">
              <a:rPr lang="en-GB">
                <a:cs typeface="Arial" charset="0"/>
              </a:rPr>
              <a:pPr fontAlgn="base">
                <a:spcBef>
                  <a:spcPct val="0"/>
                </a:spcBef>
                <a:spcAft>
                  <a:spcPct val="0"/>
                </a:spcAft>
              </a:pPr>
              <a:t>1</a:t>
            </a:fld>
            <a:endParaRPr lang="en-GB">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Add historic pictures from the internet - Jordan</a:t>
            </a:r>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6D44EF-9988-425D-B136-B752CCAA9B5B}"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Are we missing anything?</a:t>
            </a:r>
          </a:p>
          <a:p>
            <a:pPr>
              <a:spcBef>
                <a:spcPct val="0"/>
              </a:spcBef>
            </a:pPr>
            <a:endParaRPr lang="en-GB"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069BBC-6AFC-4CD2-B6DB-6C5B6E4A5FA9}" type="slidenum">
              <a:rPr lang="en-GB">
                <a:cs typeface="Arial" charset="0"/>
              </a:rPr>
              <a:pPr fontAlgn="base">
                <a:spcBef>
                  <a:spcPct val="0"/>
                </a:spcBef>
                <a:spcAft>
                  <a:spcPct val="0"/>
                </a:spcAft>
              </a:pPr>
              <a:t>25</a:t>
            </a:fld>
            <a:endParaRPr lang="en-GB">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E9A6A7-9401-4D21-B1C8-A4E8B51479BF}" type="slidenum">
              <a:rPr lang="en-GB">
                <a:cs typeface="Arial" charset="0"/>
              </a:rPr>
              <a:pPr fontAlgn="base">
                <a:spcBef>
                  <a:spcPct val="0"/>
                </a:spcBef>
                <a:spcAft>
                  <a:spcPct val="0"/>
                </a:spcAft>
              </a:pPr>
              <a:t>27</a:t>
            </a:fld>
            <a:endParaRPr lang="en-GB">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917F0F-C67C-41C2-8C97-E4F64D6B698F}" type="slidenum">
              <a:rPr lang="en-GB">
                <a:cs typeface="Arial" charset="0"/>
              </a:rPr>
              <a:pPr fontAlgn="base">
                <a:spcBef>
                  <a:spcPct val="0"/>
                </a:spcBef>
                <a:spcAft>
                  <a:spcPct val="0"/>
                </a:spcAft>
              </a:pPr>
              <a:t>29</a:t>
            </a:fld>
            <a:endParaRPr lang="en-GB">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B053D-391B-4E36-8D5A-940637CD0433}" type="slidenum">
              <a:rPr lang="en-GB">
                <a:cs typeface="Arial" charset="0"/>
              </a:rPr>
              <a:pPr fontAlgn="base">
                <a:spcBef>
                  <a:spcPct val="0"/>
                </a:spcBef>
                <a:spcAft>
                  <a:spcPct val="0"/>
                </a:spcAft>
              </a:pPr>
              <a:t>30</a:t>
            </a:fld>
            <a:endParaRPr lang="en-GB">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AC7FC9-1D7F-4D7B-9A6E-98B0DAB4E68B}" type="slidenum">
              <a:rPr lang="en-GB">
                <a:cs typeface="Arial" charset="0"/>
              </a:rPr>
              <a:pPr fontAlgn="base">
                <a:spcBef>
                  <a:spcPct val="0"/>
                </a:spcBef>
                <a:spcAft>
                  <a:spcPct val="0"/>
                </a:spcAft>
              </a:pPr>
              <a:t>2</a:t>
            </a:fld>
            <a:endParaRPr lang="en-GB">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B4D69C-7907-443C-8567-784B6A93A75C}" type="slidenum">
              <a:rPr lang="en-GB">
                <a:cs typeface="Arial" charset="0"/>
              </a:rPr>
              <a:pPr fontAlgn="base">
                <a:spcBef>
                  <a:spcPct val="0"/>
                </a:spcBef>
                <a:spcAft>
                  <a:spcPct val="0"/>
                </a:spcAft>
              </a:pPr>
              <a:t>6</a:t>
            </a:fld>
            <a:endParaRPr lang="en-GB">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FFBAAB-7E5E-4B75-986E-C2E51F2D7A37}" type="slidenum">
              <a:rPr lang="en-GB">
                <a:cs typeface="Arial" charset="0"/>
              </a:rPr>
              <a:pPr fontAlgn="base">
                <a:spcBef>
                  <a:spcPct val="0"/>
                </a:spcBef>
                <a:spcAft>
                  <a:spcPct val="0"/>
                </a:spcAft>
              </a:pPr>
              <a:t>12</a:t>
            </a:fld>
            <a:endParaRPr lang="en-GB">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A8CE1C-7A13-49EF-B263-2DA2E1DC8445}"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How many options are we showing for Roseburn? </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C952A4-D270-4C94-AA7C-9D57E79099DC}"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Bridges: North bridge?</a:t>
            </a: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87B5D4-A89C-4FDC-9662-763E16F1D69D}"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Are we missing anything?</a:t>
            </a:r>
          </a:p>
          <a:p>
            <a:pPr>
              <a:spcBef>
                <a:spcPct val="0"/>
              </a:spcBef>
            </a:pPr>
            <a:endParaRPr lang="en-GB" smtClean="0"/>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7D8102-06D7-4A46-AF6B-80540E954836}" type="slidenum">
              <a:rPr lang="en-GB">
                <a:cs typeface="Arial" charset="0"/>
              </a:rPr>
              <a:pPr fontAlgn="base">
                <a:spcBef>
                  <a:spcPct val="0"/>
                </a:spcBef>
                <a:spcAft>
                  <a:spcPct val="0"/>
                </a:spcAft>
              </a:pPr>
              <a:t>21</a:t>
            </a:fld>
            <a:endParaRPr lang="en-GB">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Are we missing anything?</a:t>
            </a:r>
          </a:p>
          <a:p>
            <a:pPr>
              <a:spcBef>
                <a:spcPct val="0"/>
              </a:spcBef>
            </a:pPr>
            <a:endParaRPr lang="en-GB" smtClean="0"/>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BD97D7-3FFD-4B44-83CF-3811465BF624}" type="slidenum">
              <a:rPr lang="en-GB">
                <a:cs typeface="Arial" charset="0"/>
              </a:rPr>
              <a:pPr fontAlgn="base">
                <a:spcBef>
                  <a:spcPct val="0"/>
                </a:spcBef>
                <a:spcAft>
                  <a:spcPct val="0"/>
                </a:spcAft>
              </a:pPr>
              <a:t>22</a:t>
            </a:fld>
            <a:endParaRPr lang="en-GB">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6854E"/>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srcRect/>
          <a:stretch>
            <a:fillRect/>
          </a:stretch>
        </p:blipFill>
        <p:spPr bwMode="auto">
          <a:xfrm>
            <a:off x="8758238" y="5594350"/>
            <a:ext cx="2879725" cy="1263650"/>
          </a:xfrm>
          <a:prstGeom prst="rect">
            <a:avLst/>
          </a:prstGeom>
          <a:noFill/>
          <a:ln w="9525">
            <a:noFill/>
            <a:miter lim="800000"/>
            <a:headEnd/>
            <a:tailEnd/>
          </a:ln>
        </p:spPr>
      </p:pic>
      <p:sp>
        <p:nvSpPr>
          <p:cNvPr id="2" name="Title 1">
            <a:extLst>
              <a:ext uri="{FF2B5EF4-FFF2-40B4-BE49-F238E27FC236}"/>
            </a:extLst>
          </p:cNvPr>
          <p:cNvSpPr>
            <a:spLocks noGrp="1"/>
          </p:cNvSpPr>
          <p:nvPr>
            <p:ph type="ctrTitle"/>
          </p:nvPr>
        </p:nvSpPr>
        <p:spPr>
          <a:xfrm>
            <a:off x="1660480" y="1189277"/>
            <a:ext cx="9612572" cy="1705058"/>
          </a:xfrm>
        </p:spPr>
        <p:txBody>
          <a:bodyPr>
            <a:noAutofit/>
          </a:bodyPr>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extLst>
          </p:cNvPr>
          <p:cNvSpPr>
            <a:spLocks noGrp="1"/>
          </p:cNvSpPr>
          <p:nvPr>
            <p:ph type="subTitle" idx="1"/>
          </p:nvPr>
        </p:nvSpPr>
        <p:spPr>
          <a:xfrm>
            <a:off x="1674128" y="3624961"/>
            <a:ext cx="9598923" cy="1655762"/>
          </a:xfrm>
          <a:noFill/>
          <a:ln>
            <a:noFill/>
          </a:ln>
        </p:spPr>
        <p:txBody>
          <a:bodyPr>
            <a:normAutofit/>
          </a:bodyPr>
          <a:lstStyle>
            <a:lvl1pPr marL="0" indent="0" algn="l">
              <a:lnSpc>
                <a:spcPct val="100000"/>
              </a:lnSpc>
              <a:spcAft>
                <a:spcPts val="2400"/>
              </a:spcAft>
              <a:buNone/>
              <a:defRPr sz="3800" u="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210800" cy="609600"/>
          </a:xfrm>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914400" y="1447800"/>
            <a:ext cx="10210800" cy="4742506"/>
          </a:xfrm>
        </p:spPr>
        <p:txBody>
          <a:bodyPr lIns="0" tIns="0" rIns="0" bIns="0">
            <a:normAutofit/>
          </a:bodyPr>
          <a:lstStyle>
            <a:lvl1pPr marL="342900" indent="-342900">
              <a:buFont typeface="Arial" panose="020B0604020202020204" pitchFamily="34" charset="0"/>
              <a:buChar char="•"/>
              <a:defRPr sz="2100" baseline="0">
                <a:solidFill>
                  <a:srgbClr val="22222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Blue 1">
    <p:spTree>
      <p:nvGrpSpPr>
        <p:cNvPr id="1" name=""/>
        <p:cNvGrpSpPr/>
        <p:nvPr/>
      </p:nvGrpSpPr>
      <p:grpSpPr>
        <a:xfrm>
          <a:off x="0" y="0"/>
          <a:ext cx="0" cy="0"/>
          <a:chOff x="0" y="0"/>
          <a:chExt cx="0" cy="0"/>
        </a:xfrm>
      </p:grpSpPr>
      <p:cxnSp>
        <p:nvCxnSpPr>
          <p:cNvPr id="4" name="Straight Connector 8">
            <a:extLst>
              <a:ext uri="{FF2B5EF4-FFF2-40B4-BE49-F238E27FC236}"/>
            </a:extLst>
          </p:cNvPr>
          <p:cNvCxnSpPr/>
          <p:nvPr userDrawn="1"/>
        </p:nvCxnSpPr>
        <p:spPr>
          <a:xfrm>
            <a:off x="320675" y="6218238"/>
            <a:ext cx="115204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9"/>
          <p:cNvGrpSpPr>
            <a:grpSpLocks/>
          </p:cNvGrpSpPr>
          <p:nvPr userDrawn="1"/>
        </p:nvGrpSpPr>
        <p:grpSpPr bwMode="auto">
          <a:xfrm>
            <a:off x="0" y="0"/>
            <a:ext cx="182563" cy="6858000"/>
            <a:chOff x="0" y="-2"/>
            <a:chExt cx="182880" cy="6858002"/>
          </a:xfrm>
        </p:grpSpPr>
        <p:sp>
          <p:nvSpPr>
            <p:cNvPr id="7" name="Rectangle 10">
              <a:extLst>
                <a:ext uri="{FF2B5EF4-FFF2-40B4-BE49-F238E27FC236}"/>
              </a:extLst>
            </p:cNvPr>
            <p:cNvSpPr/>
            <p:nvPr userDrawn="1"/>
          </p:nvSpPr>
          <p:spPr>
            <a:xfrm>
              <a:off x="0" y="6210300"/>
              <a:ext cx="182880" cy="647700"/>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1">
              <a:extLst>
                <a:ext uri="{FF2B5EF4-FFF2-40B4-BE49-F238E27FC236}"/>
              </a:extLst>
            </p:cNvPr>
            <p:cNvSpPr/>
            <p:nvPr userDrawn="1"/>
          </p:nvSpPr>
          <p:spPr>
            <a:xfrm>
              <a:off x="0" y="-2"/>
              <a:ext cx="182880" cy="457200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2">
              <a:extLst>
                <a:ext uri="{FF2B5EF4-FFF2-40B4-BE49-F238E27FC236}"/>
              </a:extLst>
            </p:cNvPr>
            <p:cNvSpPr/>
            <p:nvPr userDrawn="1"/>
          </p:nvSpPr>
          <p:spPr>
            <a:xfrm>
              <a:off x="0" y="4516437"/>
              <a:ext cx="182880" cy="1711325"/>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 name="Title 1">
            <a:extLst>
              <a:ext uri="{FF2B5EF4-FFF2-40B4-BE49-F238E27FC236}"/>
            </a:extLst>
          </p:cNvPr>
          <p:cNvSpPr>
            <a:spLocks noGrp="1"/>
          </p:cNvSpPr>
          <p:nvPr>
            <p:ph type="title"/>
          </p:nvPr>
        </p:nvSpPr>
        <p:spPr/>
        <p:txBody>
          <a:bodyPr/>
          <a:lstStyle>
            <a:lvl1pPr>
              <a:defRPr/>
            </a:lvl1pPr>
          </a:lstStyle>
          <a:p>
            <a:r>
              <a:rPr lang="en-US"/>
              <a:t>Click to edit Master title style</a:t>
            </a:r>
          </a:p>
        </p:txBody>
      </p:sp>
      <p:sp>
        <p:nvSpPr>
          <p:cNvPr id="6" name="Text Placeholder 5">
            <a:extLst>
              <a:ext uri="{FF2B5EF4-FFF2-40B4-BE49-F238E27FC236}"/>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extLst>
          </p:cNvPr>
          <p:cNvSpPr>
            <a:spLocks noGrp="1"/>
          </p:cNvSpPr>
          <p:nvPr>
            <p:ph type="ftr" sz="quarter" idx="13"/>
          </p:nvPr>
        </p:nvSpPr>
        <p:spPr/>
        <p:txBody>
          <a:bodyPr/>
          <a:lstStyle>
            <a:lvl1pPr>
              <a:defRPr/>
            </a:lvl1pPr>
          </a:lstStyle>
          <a:p>
            <a:pPr>
              <a:defRPr/>
            </a:pPr>
            <a:r>
              <a:rPr lang="en-AU"/>
              <a:t>©Jacobs 2020</a:t>
            </a:r>
          </a:p>
        </p:txBody>
      </p:sp>
      <p:sp>
        <p:nvSpPr>
          <p:cNvPr id="11" name="Slide Number Placeholder 3">
            <a:extLst>
              <a:ext uri="{FF2B5EF4-FFF2-40B4-BE49-F238E27FC236}"/>
            </a:extLst>
          </p:cNvPr>
          <p:cNvSpPr>
            <a:spLocks noGrp="1"/>
          </p:cNvSpPr>
          <p:nvPr>
            <p:ph type="sldNum" sz="quarter" idx="14"/>
          </p:nvPr>
        </p:nvSpPr>
        <p:spPr/>
        <p:txBody>
          <a:bodyPr/>
          <a:lstStyle>
            <a:lvl1pPr>
              <a:defRPr/>
            </a:lvl1pPr>
          </a:lstStyle>
          <a:p>
            <a:pPr>
              <a:defRPr/>
            </a:pPr>
            <a:fld id="{41BBE4F8-8E3C-4BA1-A0FB-3DDEEECBA19A}" type="slidenum">
              <a:rPr lang="en-AU"/>
              <a:pPr>
                <a:defRPr/>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fontAlgn="auto">
              <a:spcBef>
                <a:spcPts val="0"/>
              </a:spcBef>
              <a:spcAft>
                <a:spcPts val="0"/>
              </a:spcAft>
              <a:defRPr>
                <a:latin typeface="+mn-lt"/>
                <a:cs typeface="+mn-cs"/>
              </a:defRPr>
            </a:lvl1pPr>
          </a:lstStyle>
          <a:p>
            <a:pPr>
              <a:defRPr/>
            </a:pPr>
            <a:fld id="{2528D1B7-3EAA-47B5-B90A-D8A80CE2C1E4}" type="datetimeFigureOut">
              <a:rPr lang="en-GB"/>
              <a:pPr>
                <a:defRPr/>
              </a:pPr>
              <a:t>03/03/2024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C4FA751-39B2-4134-95EE-A8932DA41C92}"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alternative">
    <p:spTree>
      <p:nvGrpSpPr>
        <p:cNvPr id="1" name=""/>
        <p:cNvGrpSpPr/>
        <p:nvPr/>
      </p:nvGrpSpPr>
      <p:grpSpPr>
        <a:xfrm>
          <a:off x="0" y="0"/>
          <a:ext cx="0" cy="0"/>
          <a:chOff x="0" y="0"/>
          <a:chExt cx="0" cy="0"/>
        </a:xfrm>
      </p:grpSpPr>
      <p:sp>
        <p:nvSpPr>
          <p:cNvPr id="4" name="Rectangle 6">
            <a:extLst>
              <a:ext uri="{FF2B5EF4-FFF2-40B4-BE49-F238E27FC236}"/>
            </a:extLst>
          </p:cNvPr>
          <p:cNvSpPr/>
          <p:nvPr userDrawn="1"/>
        </p:nvSpPr>
        <p:spPr>
          <a:xfrm>
            <a:off x="0" y="3424238"/>
            <a:ext cx="12192000" cy="3433762"/>
          </a:xfrm>
          <a:prstGeom prst="rect">
            <a:avLst/>
          </a:prstGeom>
          <a:solidFill>
            <a:srgbClr val="3685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Segoe UI" panose="020B0502040204020203" pitchFamily="34" charset="0"/>
            </a:endParaRPr>
          </a:p>
        </p:txBody>
      </p:sp>
      <p:pic>
        <p:nvPicPr>
          <p:cNvPr id="5" name="Picture 7"/>
          <p:cNvPicPr>
            <a:picLocks noChangeAspect="1"/>
          </p:cNvPicPr>
          <p:nvPr userDrawn="1"/>
        </p:nvPicPr>
        <p:blipFill>
          <a:blip r:embed="rId2"/>
          <a:srcRect/>
          <a:stretch>
            <a:fillRect/>
          </a:stretch>
        </p:blipFill>
        <p:spPr bwMode="auto">
          <a:xfrm>
            <a:off x="8758238" y="5594350"/>
            <a:ext cx="2879725" cy="1263650"/>
          </a:xfrm>
          <a:prstGeom prst="rect">
            <a:avLst/>
          </a:prstGeom>
          <a:noFill/>
          <a:ln w="9525">
            <a:noFill/>
            <a:miter lim="800000"/>
            <a:headEnd/>
            <a:tailEnd/>
          </a:ln>
        </p:spPr>
      </p:pic>
      <p:sp>
        <p:nvSpPr>
          <p:cNvPr id="2" name="Title 1">
            <a:extLst>
              <a:ext uri="{FF2B5EF4-FFF2-40B4-BE49-F238E27FC236}"/>
            </a:extLst>
          </p:cNvPr>
          <p:cNvSpPr>
            <a:spLocks noGrp="1"/>
          </p:cNvSpPr>
          <p:nvPr>
            <p:ph type="ctrTitle"/>
          </p:nvPr>
        </p:nvSpPr>
        <p:spPr>
          <a:xfrm>
            <a:off x="1627061" y="1209358"/>
            <a:ext cx="9690227" cy="1705058"/>
          </a:xfrm>
        </p:spPr>
        <p:txBody>
          <a:bodyPr>
            <a:noAutofit/>
          </a:bodyPr>
          <a:lstStyle>
            <a:lvl1pPr algn="l">
              <a:defRPr sz="6000">
                <a:solidFill>
                  <a:srgbClr val="000000"/>
                </a:solidFill>
              </a:defRPr>
            </a:lvl1pPr>
          </a:lstStyle>
          <a:p>
            <a:r>
              <a:rPr lang="en-US"/>
              <a:t>Click to edit Master title style</a:t>
            </a:r>
            <a:endParaRPr lang="en-GB"/>
          </a:p>
        </p:txBody>
      </p:sp>
      <p:sp>
        <p:nvSpPr>
          <p:cNvPr id="3" name="Subtitle 2">
            <a:extLst>
              <a:ext uri="{FF2B5EF4-FFF2-40B4-BE49-F238E27FC236}"/>
            </a:extLst>
          </p:cNvPr>
          <p:cNvSpPr>
            <a:spLocks noGrp="1"/>
          </p:cNvSpPr>
          <p:nvPr>
            <p:ph type="subTitle" idx="1"/>
          </p:nvPr>
        </p:nvSpPr>
        <p:spPr>
          <a:xfrm>
            <a:off x="1672219" y="3637367"/>
            <a:ext cx="9640823" cy="1655762"/>
          </a:xfrm>
          <a:ln>
            <a:noFill/>
          </a:ln>
        </p:spPr>
        <p:txBody>
          <a:bodyPr>
            <a:normAutofit/>
          </a:bodyPr>
          <a:lstStyle>
            <a:lvl1pPr marL="0" indent="0" algn="l">
              <a:lnSpc>
                <a:spcPct val="100000"/>
              </a:lnSpc>
              <a:spcAft>
                <a:spcPts val="2400"/>
              </a:spcAft>
              <a:buNone/>
              <a:defRPr sz="3800" u="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no pictures">
    <p:spTree>
      <p:nvGrpSpPr>
        <p:cNvPr id="1" name=""/>
        <p:cNvGrpSpPr/>
        <p:nvPr/>
      </p:nvGrpSpPr>
      <p:grpSpPr>
        <a:xfrm>
          <a:off x="0" y="0"/>
          <a:ext cx="0" cy="0"/>
          <a:chOff x="0" y="0"/>
          <a:chExt cx="0" cy="0"/>
        </a:xfrm>
      </p:grpSpPr>
      <p:sp>
        <p:nvSpPr>
          <p:cNvPr id="4" name="Rectangle 6">
            <a:extLst>
              <a:ext uri="{FF2B5EF4-FFF2-40B4-BE49-F238E27FC236}"/>
            </a:extLst>
          </p:cNvPr>
          <p:cNvSpPr/>
          <p:nvPr userDrawn="1"/>
        </p:nvSpPr>
        <p:spPr>
          <a:xfrm>
            <a:off x="0" y="0"/>
            <a:ext cx="1828800" cy="6858000"/>
          </a:xfrm>
          <a:prstGeom prst="rect">
            <a:avLst/>
          </a:prstGeom>
          <a:solidFill>
            <a:srgbClr val="3685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Segoe UI" panose="020B0502040204020203" pitchFamily="34" charset="0"/>
            </a:endParaRPr>
          </a:p>
        </p:txBody>
      </p:sp>
      <p:cxnSp>
        <p:nvCxnSpPr>
          <p:cNvPr id="5" name="Straight Connector 7">
            <a:extLst>
              <a:ext uri="{FF2B5EF4-FFF2-40B4-BE49-F238E27FC236}"/>
            </a:extLst>
          </p:cNvPr>
          <p:cNvCxnSpPr>
            <a:cxnSpLocks/>
          </p:cNvCxnSpPr>
          <p:nvPr userDrawn="1"/>
        </p:nvCxnSpPr>
        <p:spPr>
          <a:xfrm>
            <a:off x="1830388" y="1773238"/>
            <a:ext cx="9521825" cy="0"/>
          </a:xfrm>
          <a:prstGeom prst="line">
            <a:avLst/>
          </a:prstGeom>
          <a:ln w="50800">
            <a:solidFill>
              <a:srgbClr val="36854E"/>
            </a:solidFill>
          </a:ln>
        </p:spPr>
        <p:style>
          <a:lnRef idx="1">
            <a:schemeClr val="accent1"/>
          </a:lnRef>
          <a:fillRef idx="0">
            <a:schemeClr val="accent1"/>
          </a:fillRef>
          <a:effectRef idx="0">
            <a:schemeClr val="accent1"/>
          </a:effectRef>
          <a:fontRef idx="minor">
            <a:schemeClr val="tx1"/>
          </a:fontRef>
        </p:style>
      </p:cxnSp>
      <p:cxnSp>
        <p:nvCxnSpPr>
          <p:cNvPr id="6" name="Straight Connector 8">
            <a:extLst>
              <a:ext uri="{FF2B5EF4-FFF2-40B4-BE49-F238E27FC236}"/>
            </a:extLst>
          </p:cNvPr>
          <p:cNvCxnSpPr>
            <a:cxnSpLocks/>
          </p:cNvCxnSpPr>
          <p:nvPr userDrawn="1"/>
        </p:nvCxnSpPr>
        <p:spPr>
          <a:xfrm>
            <a:off x="0" y="1773238"/>
            <a:ext cx="1828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extLst>
          </p:cNvPr>
          <p:cNvSpPr>
            <a:spLocks noGrp="1"/>
          </p:cNvSpPr>
          <p:nvPr>
            <p:ph type="title"/>
          </p:nvPr>
        </p:nvSpPr>
        <p:spPr>
          <a:xfrm>
            <a:off x="2500174" y="338667"/>
            <a:ext cx="8827468" cy="1223433"/>
          </a:xfrm>
        </p:spPr>
        <p:txBody>
          <a:bodyPr>
            <a:normAutofit/>
          </a:bodyPr>
          <a:lstStyle>
            <a:lvl1pPr>
              <a:defRPr sz="3800"/>
            </a:lvl1pPr>
          </a:lstStyle>
          <a:p>
            <a:r>
              <a:rPr lang="en-US"/>
              <a:t>Click to edit Master title style</a:t>
            </a:r>
            <a:endParaRPr lang="en-GB"/>
          </a:p>
        </p:txBody>
      </p:sp>
      <p:sp>
        <p:nvSpPr>
          <p:cNvPr id="11" name="Text Placeholder 10">
            <a:extLst>
              <a:ext uri="{FF2B5EF4-FFF2-40B4-BE49-F238E27FC236}"/>
            </a:extLst>
          </p:cNvPr>
          <p:cNvSpPr>
            <a:spLocks noGrp="1"/>
          </p:cNvSpPr>
          <p:nvPr>
            <p:ph type="body" sz="quarter" idx="13"/>
          </p:nvPr>
        </p:nvSpPr>
        <p:spPr>
          <a:xfrm>
            <a:off x="2500174" y="2012581"/>
            <a:ext cx="8827468" cy="4063478"/>
          </a:xfrm>
        </p:spPr>
        <p:txBody>
          <a:bodyPr/>
          <a:lstStyle>
            <a:lvl1pPr marL="360363" indent="-360363">
              <a:lnSpc>
                <a:spcPct val="100000"/>
              </a:lnSpc>
              <a:spcBef>
                <a:spcPts val="800"/>
              </a:spcBef>
              <a:spcAft>
                <a:spcPts val="400"/>
              </a:spcAft>
              <a:buSzPct val="100000"/>
              <a:buFont typeface="Arial" panose="020B0604020202020204" pitchFamily="34" charset="0"/>
              <a:buChar char="•"/>
              <a:tabLst>
                <a:tab pos="373063" algn="l"/>
              </a:tabLst>
              <a:defRPr/>
            </a:lvl1pPr>
            <a:lvl2pPr marL="631825" indent="-271463">
              <a:lnSpc>
                <a:spcPct val="100000"/>
              </a:lnSpc>
              <a:spcBef>
                <a:spcPts val="800"/>
              </a:spcBef>
              <a:spcAft>
                <a:spcPts val="400"/>
              </a:spcAft>
              <a:buSzPct val="120000"/>
              <a:buFont typeface="Wingdings" panose="05000000000000000000" pitchFamily="2" charset="2"/>
              <a:buChar char="§"/>
              <a:defRPr/>
            </a:lvl2pPr>
            <a:lvl3pPr>
              <a:lnSpc>
                <a:spcPct val="100000"/>
              </a:lnSpc>
              <a:spcBef>
                <a:spcPts val="800"/>
              </a:spcBef>
              <a:spcAft>
                <a:spcPts val="400"/>
              </a:spcAft>
              <a:defRPr/>
            </a:lvl3pPr>
            <a:lvl4pPr>
              <a:lnSpc>
                <a:spcPct val="100000"/>
              </a:lnSpc>
              <a:spcBef>
                <a:spcPts val="800"/>
              </a:spcBef>
              <a:spcAft>
                <a:spcPts val="400"/>
              </a:spcAft>
              <a:defRPr/>
            </a:lvl4pPr>
            <a:lvl5pPr>
              <a:lnSpc>
                <a:spcPct val="100000"/>
              </a:lnSpc>
              <a:spcBef>
                <a:spcPts val="800"/>
              </a:spcBef>
              <a:spcAft>
                <a:spcPts val="400"/>
              </a:spcAft>
              <a:defRPr/>
            </a:lvl5pPr>
          </a:lstStyle>
          <a:p>
            <a:pPr lvl="0"/>
            <a:r>
              <a:rPr lang="en-US"/>
              <a:t>Click to edit Master text styles</a:t>
            </a:r>
          </a:p>
          <a:p>
            <a:pPr lvl="1"/>
            <a:r>
              <a:rPr lang="en-US"/>
              <a:t>Second level</a:t>
            </a:r>
          </a:p>
          <a:p>
            <a:pPr lvl="2"/>
            <a:r>
              <a:rPr lang="en-US"/>
              <a:t>Third level</a:t>
            </a:r>
          </a:p>
        </p:txBody>
      </p:sp>
      <p:sp>
        <p:nvSpPr>
          <p:cNvPr id="7" name="Footer Placeholder 4">
            <a:extLst>
              <a:ext uri="{FF2B5EF4-FFF2-40B4-BE49-F238E27FC236}"/>
            </a:extLst>
          </p:cNvPr>
          <p:cNvSpPr>
            <a:spLocks noGrp="1"/>
          </p:cNvSpPr>
          <p:nvPr>
            <p:ph type="ftr" sz="quarter" idx="14"/>
          </p:nvPr>
        </p:nvSpPr>
        <p:spPr>
          <a:xfrm>
            <a:off x="2500313" y="6356350"/>
            <a:ext cx="4083050" cy="365125"/>
          </a:xfrm>
        </p:spPr>
        <p:txBody>
          <a:bodyPr/>
          <a:lstStyle>
            <a:lvl1pPr algn="l">
              <a:defRPr/>
            </a:lvl1pPr>
          </a:lstStyle>
          <a:p>
            <a:pPr>
              <a:defRPr/>
            </a:pPr>
            <a:endParaRPr lang="en-GB"/>
          </a:p>
        </p:txBody>
      </p:sp>
      <p:sp>
        <p:nvSpPr>
          <p:cNvPr id="8" name="Slide Number Placeholder 5">
            <a:extLst>
              <a:ext uri="{FF2B5EF4-FFF2-40B4-BE49-F238E27FC236}"/>
            </a:extLst>
          </p:cNvPr>
          <p:cNvSpPr>
            <a:spLocks noGrp="1"/>
          </p:cNvSpPr>
          <p:nvPr>
            <p:ph type="sldNum" sz="quarter" idx="15"/>
          </p:nvPr>
        </p:nvSpPr>
        <p:spPr>
          <a:xfrm>
            <a:off x="10563225" y="6356350"/>
            <a:ext cx="765175" cy="365125"/>
          </a:xfrm>
        </p:spPr>
        <p:txBody>
          <a:bodyPr/>
          <a:lstStyle>
            <a:lvl1pPr>
              <a:defRPr/>
            </a:lvl1pPr>
          </a:lstStyle>
          <a:p>
            <a:pPr>
              <a:defRPr/>
            </a:pPr>
            <a:fld id="{2100F491-F5D7-4A41-99B9-341C68AB0166}"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Content no pictures">
    <p:spTree>
      <p:nvGrpSpPr>
        <p:cNvPr id="1" name=""/>
        <p:cNvGrpSpPr/>
        <p:nvPr/>
      </p:nvGrpSpPr>
      <p:grpSpPr>
        <a:xfrm>
          <a:off x="0" y="0"/>
          <a:ext cx="0" cy="0"/>
          <a:chOff x="0" y="0"/>
          <a:chExt cx="0" cy="0"/>
        </a:xfrm>
      </p:grpSpPr>
      <p:sp>
        <p:nvSpPr>
          <p:cNvPr id="5" name="Rectangle 6">
            <a:extLst>
              <a:ext uri="{FF2B5EF4-FFF2-40B4-BE49-F238E27FC236}"/>
            </a:extLst>
          </p:cNvPr>
          <p:cNvSpPr/>
          <p:nvPr userDrawn="1"/>
        </p:nvSpPr>
        <p:spPr>
          <a:xfrm>
            <a:off x="0" y="0"/>
            <a:ext cx="1828800" cy="6858000"/>
          </a:xfrm>
          <a:prstGeom prst="rect">
            <a:avLst/>
          </a:prstGeom>
          <a:solidFill>
            <a:srgbClr val="3685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Segoe UI" panose="020B0502040204020203" pitchFamily="34" charset="0"/>
            </a:endParaRPr>
          </a:p>
        </p:txBody>
      </p:sp>
      <p:cxnSp>
        <p:nvCxnSpPr>
          <p:cNvPr id="6" name="Straight Connector 11">
            <a:extLst>
              <a:ext uri="{FF2B5EF4-FFF2-40B4-BE49-F238E27FC236}"/>
            </a:extLst>
          </p:cNvPr>
          <p:cNvCxnSpPr>
            <a:cxnSpLocks/>
          </p:cNvCxnSpPr>
          <p:nvPr userDrawn="1"/>
        </p:nvCxnSpPr>
        <p:spPr>
          <a:xfrm>
            <a:off x="1816100" y="1773238"/>
            <a:ext cx="9521825" cy="0"/>
          </a:xfrm>
          <a:prstGeom prst="line">
            <a:avLst/>
          </a:prstGeom>
          <a:ln w="50800">
            <a:solidFill>
              <a:srgbClr val="36854E"/>
            </a:solidFill>
          </a:ln>
        </p:spPr>
        <p:style>
          <a:lnRef idx="1">
            <a:schemeClr val="accent1"/>
          </a:lnRef>
          <a:fillRef idx="0">
            <a:schemeClr val="accent1"/>
          </a:fillRef>
          <a:effectRef idx="0">
            <a:schemeClr val="accent1"/>
          </a:effectRef>
          <a:fontRef idx="minor">
            <a:schemeClr val="tx1"/>
          </a:fontRef>
        </p:style>
      </p:cxnSp>
      <p:cxnSp>
        <p:nvCxnSpPr>
          <p:cNvPr id="7" name="Straight Connector 12">
            <a:extLst>
              <a:ext uri="{FF2B5EF4-FFF2-40B4-BE49-F238E27FC236}"/>
            </a:extLst>
          </p:cNvPr>
          <p:cNvCxnSpPr>
            <a:cxnSpLocks/>
          </p:cNvCxnSpPr>
          <p:nvPr userDrawn="1"/>
        </p:nvCxnSpPr>
        <p:spPr>
          <a:xfrm>
            <a:off x="0" y="1773238"/>
            <a:ext cx="1828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extLst>
          </p:cNvPr>
          <p:cNvSpPr>
            <a:spLocks noGrp="1"/>
          </p:cNvSpPr>
          <p:nvPr>
            <p:ph type="title"/>
          </p:nvPr>
        </p:nvSpPr>
        <p:spPr>
          <a:xfrm>
            <a:off x="2500173" y="338667"/>
            <a:ext cx="8827469" cy="1223433"/>
          </a:xfrm>
        </p:spPr>
        <p:txBody>
          <a:bodyPr>
            <a:normAutofit/>
          </a:bodyPr>
          <a:lstStyle>
            <a:lvl1pPr>
              <a:defRPr sz="3800"/>
            </a:lvl1pPr>
          </a:lstStyle>
          <a:p>
            <a:r>
              <a:rPr lang="en-US"/>
              <a:t>Click to edit Master title style</a:t>
            </a:r>
            <a:endParaRPr lang="en-GB"/>
          </a:p>
        </p:txBody>
      </p:sp>
      <p:sp>
        <p:nvSpPr>
          <p:cNvPr id="11" name="Text Placeholder 10">
            <a:extLst>
              <a:ext uri="{FF2B5EF4-FFF2-40B4-BE49-F238E27FC236}"/>
            </a:extLst>
          </p:cNvPr>
          <p:cNvSpPr>
            <a:spLocks noGrp="1"/>
          </p:cNvSpPr>
          <p:nvPr>
            <p:ph type="body" sz="quarter" idx="13"/>
          </p:nvPr>
        </p:nvSpPr>
        <p:spPr>
          <a:xfrm>
            <a:off x="2486525" y="2003738"/>
            <a:ext cx="4081699" cy="4002059"/>
          </a:xfrm>
        </p:spPr>
        <p:txBody>
          <a:bodyPr>
            <a:normAutofit/>
          </a:bodyPr>
          <a:lstStyle>
            <a:lvl1pPr marL="360363" indent="-360363">
              <a:lnSpc>
                <a:spcPct val="100000"/>
              </a:lnSpc>
              <a:spcBef>
                <a:spcPts val="800"/>
              </a:spcBef>
              <a:spcAft>
                <a:spcPts val="400"/>
              </a:spcAft>
              <a:buSzPct val="100000"/>
              <a:buFont typeface="Arial" panose="020B0604020202020204" pitchFamily="34" charset="0"/>
              <a:buChar char="•"/>
              <a:tabLst>
                <a:tab pos="373063" algn="l"/>
              </a:tabLst>
              <a:defRPr sz="2200"/>
            </a:lvl1pPr>
            <a:lvl2pPr marL="631825" indent="-271463">
              <a:lnSpc>
                <a:spcPct val="100000"/>
              </a:lnSpc>
              <a:spcBef>
                <a:spcPts val="800"/>
              </a:spcBef>
              <a:spcAft>
                <a:spcPts val="400"/>
              </a:spcAft>
              <a:buSzPct val="120000"/>
              <a:buFont typeface="Wingdings" panose="05000000000000000000" pitchFamily="2" charset="2"/>
              <a:buChar char="§"/>
              <a:defRPr sz="2000"/>
            </a:lvl2pPr>
            <a:lvl3pPr>
              <a:lnSpc>
                <a:spcPct val="100000"/>
              </a:lnSpc>
              <a:spcBef>
                <a:spcPts val="800"/>
              </a:spcBef>
              <a:spcAft>
                <a:spcPts val="400"/>
              </a:spcAft>
              <a:defRPr/>
            </a:lvl3pPr>
            <a:lvl4pPr>
              <a:lnSpc>
                <a:spcPct val="100000"/>
              </a:lnSpc>
              <a:spcBef>
                <a:spcPts val="800"/>
              </a:spcBef>
              <a:spcAft>
                <a:spcPts val="400"/>
              </a:spcAft>
              <a:defRPr/>
            </a:lvl4pPr>
            <a:lvl5pPr>
              <a:lnSpc>
                <a:spcPct val="100000"/>
              </a:lnSpc>
              <a:spcBef>
                <a:spcPts val="800"/>
              </a:spcBef>
              <a:spcAft>
                <a:spcPts val="400"/>
              </a:spcAft>
              <a:defRPr/>
            </a:lvl5pPr>
          </a:lstStyle>
          <a:p>
            <a:pPr lvl="0"/>
            <a:r>
              <a:rPr lang="en-US"/>
              <a:t>Click to edit Master text styles</a:t>
            </a:r>
          </a:p>
          <a:p>
            <a:pPr lvl="1"/>
            <a:r>
              <a:rPr lang="en-US"/>
              <a:t>Second level</a:t>
            </a:r>
          </a:p>
          <a:p>
            <a:pPr lvl="2"/>
            <a:r>
              <a:rPr lang="en-US"/>
              <a:t>Third level</a:t>
            </a:r>
          </a:p>
        </p:txBody>
      </p:sp>
      <p:sp>
        <p:nvSpPr>
          <p:cNvPr id="10" name="Text Placeholder 10">
            <a:extLst>
              <a:ext uri="{FF2B5EF4-FFF2-40B4-BE49-F238E27FC236}"/>
            </a:extLst>
          </p:cNvPr>
          <p:cNvSpPr>
            <a:spLocks noGrp="1"/>
          </p:cNvSpPr>
          <p:nvPr>
            <p:ph type="body" sz="quarter" idx="14"/>
          </p:nvPr>
        </p:nvSpPr>
        <p:spPr>
          <a:xfrm>
            <a:off x="7217946" y="2012581"/>
            <a:ext cx="4109696" cy="4002059"/>
          </a:xfrm>
        </p:spPr>
        <p:txBody>
          <a:bodyPr>
            <a:normAutofit/>
          </a:bodyPr>
          <a:lstStyle>
            <a:lvl1pPr marL="360363" indent="-360363">
              <a:lnSpc>
                <a:spcPct val="100000"/>
              </a:lnSpc>
              <a:spcBef>
                <a:spcPts val="800"/>
              </a:spcBef>
              <a:spcAft>
                <a:spcPts val="400"/>
              </a:spcAft>
              <a:buSzPct val="100000"/>
              <a:buFont typeface="Arial" panose="020B0604020202020204" pitchFamily="34" charset="0"/>
              <a:buChar char="•"/>
              <a:tabLst>
                <a:tab pos="373063" algn="l"/>
              </a:tabLst>
              <a:defRPr sz="2000"/>
            </a:lvl1pPr>
            <a:lvl2pPr marL="631825" indent="-271463">
              <a:lnSpc>
                <a:spcPct val="100000"/>
              </a:lnSpc>
              <a:spcBef>
                <a:spcPts val="800"/>
              </a:spcBef>
              <a:spcAft>
                <a:spcPts val="400"/>
              </a:spcAft>
              <a:buSzPct val="120000"/>
              <a:buFont typeface="Wingdings" panose="05000000000000000000" pitchFamily="2" charset="2"/>
              <a:buChar char="§"/>
              <a:defRPr sz="2000"/>
            </a:lvl2pPr>
            <a:lvl3pPr>
              <a:lnSpc>
                <a:spcPct val="100000"/>
              </a:lnSpc>
              <a:spcBef>
                <a:spcPts val="800"/>
              </a:spcBef>
              <a:spcAft>
                <a:spcPts val="400"/>
              </a:spcAft>
              <a:defRPr/>
            </a:lvl3pPr>
            <a:lvl4pPr>
              <a:lnSpc>
                <a:spcPct val="100000"/>
              </a:lnSpc>
              <a:spcBef>
                <a:spcPts val="800"/>
              </a:spcBef>
              <a:spcAft>
                <a:spcPts val="400"/>
              </a:spcAft>
              <a:defRPr/>
            </a:lvl4pPr>
            <a:lvl5pPr>
              <a:lnSpc>
                <a:spcPct val="100000"/>
              </a:lnSpc>
              <a:spcBef>
                <a:spcPts val="800"/>
              </a:spcBef>
              <a:spcAft>
                <a:spcPts val="400"/>
              </a:spcAft>
              <a:defRPr/>
            </a:lvl5pPr>
          </a:lstStyle>
          <a:p>
            <a:pPr lvl="0"/>
            <a:r>
              <a:rPr lang="en-US"/>
              <a:t>Click to edit Master text styles</a:t>
            </a:r>
          </a:p>
          <a:p>
            <a:pPr lvl="1"/>
            <a:r>
              <a:rPr lang="en-US"/>
              <a:t>Second level</a:t>
            </a:r>
          </a:p>
          <a:p>
            <a:pPr lvl="2"/>
            <a:r>
              <a:rPr lang="en-US"/>
              <a:t>Third level</a:t>
            </a:r>
          </a:p>
        </p:txBody>
      </p:sp>
      <p:sp>
        <p:nvSpPr>
          <p:cNvPr id="8" name="Footer Placeholder 4">
            <a:extLst>
              <a:ext uri="{FF2B5EF4-FFF2-40B4-BE49-F238E27FC236}"/>
            </a:extLst>
          </p:cNvPr>
          <p:cNvSpPr>
            <a:spLocks noGrp="1"/>
          </p:cNvSpPr>
          <p:nvPr>
            <p:ph type="ftr" sz="quarter" idx="15"/>
          </p:nvPr>
        </p:nvSpPr>
        <p:spPr>
          <a:xfrm>
            <a:off x="2500313" y="6356350"/>
            <a:ext cx="4067175" cy="365125"/>
          </a:xfrm>
        </p:spPr>
        <p:txBody>
          <a:bodyPr/>
          <a:lstStyle>
            <a:lvl1pPr algn="l">
              <a:defRPr/>
            </a:lvl1pPr>
          </a:lstStyle>
          <a:p>
            <a:pPr>
              <a:defRPr/>
            </a:pPr>
            <a:endParaRPr lang="en-GB"/>
          </a:p>
        </p:txBody>
      </p:sp>
      <p:sp>
        <p:nvSpPr>
          <p:cNvPr id="9" name="Slide Number Placeholder 5">
            <a:extLst>
              <a:ext uri="{FF2B5EF4-FFF2-40B4-BE49-F238E27FC236}"/>
            </a:extLst>
          </p:cNvPr>
          <p:cNvSpPr>
            <a:spLocks noGrp="1"/>
          </p:cNvSpPr>
          <p:nvPr>
            <p:ph type="sldNum" sz="quarter" idx="16"/>
          </p:nvPr>
        </p:nvSpPr>
        <p:spPr>
          <a:xfrm>
            <a:off x="10563225" y="6337300"/>
            <a:ext cx="765175" cy="365125"/>
          </a:xfrm>
        </p:spPr>
        <p:txBody>
          <a:bodyPr/>
          <a:lstStyle>
            <a:lvl1pPr>
              <a:defRPr/>
            </a:lvl1pPr>
          </a:lstStyle>
          <a:p>
            <a:pPr>
              <a:defRPr/>
            </a:pPr>
            <a:fld id="{FDEF5F40-2670-477B-9C86-270A2E9F1605}"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title, content, small picture">
    <p:spTree>
      <p:nvGrpSpPr>
        <p:cNvPr id="1" name=""/>
        <p:cNvGrpSpPr/>
        <p:nvPr/>
      </p:nvGrpSpPr>
      <p:grpSpPr>
        <a:xfrm>
          <a:off x="0" y="0"/>
          <a:ext cx="0" cy="0"/>
          <a:chOff x="0" y="0"/>
          <a:chExt cx="0" cy="0"/>
        </a:xfrm>
      </p:grpSpPr>
      <p:sp>
        <p:nvSpPr>
          <p:cNvPr id="5" name="Rectangle 7">
            <a:extLst>
              <a:ext uri="{FF2B5EF4-FFF2-40B4-BE49-F238E27FC236}"/>
            </a:extLst>
          </p:cNvPr>
          <p:cNvSpPr/>
          <p:nvPr userDrawn="1"/>
        </p:nvSpPr>
        <p:spPr>
          <a:xfrm>
            <a:off x="0" y="-46038"/>
            <a:ext cx="4160838" cy="1854201"/>
          </a:xfrm>
          <a:prstGeom prst="rect">
            <a:avLst/>
          </a:prstGeom>
          <a:solidFill>
            <a:srgbClr val="3685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Segoe UI" panose="020B0502040204020203" pitchFamily="34" charset="0"/>
            </a:endParaRPr>
          </a:p>
        </p:txBody>
      </p:sp>
      <p:cxnSp>
        <p:nvCxnSpPr>
          <p:cNvPr id="7" name="Straight Connector 8">
            <a:extLst>
              <a:ext uri="{FF2B5EF4-FFF2-40B4-BE49-F238E27FC236}"/>
            </a:extLst>
          </p:cNvPr>
          <p:cNvCxnSpPr>
            <a:cxnSpLocks/>
          </p:cNvCxnSpPr>
          <p:nvPr userDrawn="1"/>
        </p:nvCxnSpPr>
        <p:spPr>
          <a:xfrm>
            <a:off x="4160838" y="1784350"/>
            <a:ext cx="7207250" cy="0"/>
          </a:xfrm>
          <a:prstGeom prst="line">
            <a:avLst/>
          </a:prstGeom>
          <a:ln w="50800">
            <a:solidFill>
              <a:srgbClr val="36854E"/>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extLst>
          </p:cNvPr>
          <p:cNvCxnSpPr>
            <a:cxnSpLocks/>
          </p:cNvCxnSpPr>
          <p:nvPr userDrawn="1"/>
        </p:nvCxnSpPr>
        <p:spPr>
          <a:xfrm>
            <a:off x="-1588" y="1784350"/>
            <a:ext cx="4162426" cy="0"/>
          </a:xfrm>
          <a:prstGeom prst="line">
            <a:avLst/>
          </a:prstGeom>
          <a:ln w="50800">
            <a:solidFill>
              <a:srgbClr val="FEFEFE"/>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extLst>
          </p:cNvPr>
          <p:cNvSpPr>
            <a:spLocks noGrp="1"/>
          </p:cNvSpPr>
          <p:nvPr>
            <p:ph type="pic" sz="quarter" idx="13"/>
          </p:nvPr>
        </p:nvSpPr>
        <p:spPr>
          <a:xfrm>
            <a:off x="-1326" y="1821811"/>
            <a:ext cx="4162925" cy="5083052"/>
          </a:xfrm>
          <a:solidFill>
            <a:srgbClr val="FEFEFE"/>
          </a:solidFill>
        </p:spPr>
        <p:txBody>
          <a:bodyPr rtlCol="0" anchor="ctr">
            <a:normAutofit/>
          </a:bodyPr>
          <a:lstStyle>
            <a:lvl1pPr marL="0" indent="0" algn="ctr">
              <a:buNone/>
              <a:defRPr sz="2000"/>
            </a:lvl1pPr>
          </a:lstStyle>
          <a:p>
            <a:pPr lvl="0"/>
            <a:r>
              <a:rPr lang="en-US" noProof="0"/>
              <a:t>Click icon to add picture</a:t>
            </a:r>
            <a:endParaRPr lang="en-GB" noProof="0"/>
          </a:p>
        </p:txBody>
      </p:sp>
      <p:sp>
        <p:nvSpPr>
          <p:cNvPr id="19" name="Title 18">
            <a:extLst>
              <a:ext uri="{FF2B5EF4-FFF2-40B4-BE49-F238E27FC236}"/>
            </a:extLst>
          </p:cNvPr>
          <p:cNvSpPr>
            <a:spLocks noGrp="1"/>
          </p:cNvSpPr>
          <p:nvPr>
            <p:ph type="title"/>
          </p:nvPr>
        </p:nvSpPr>
        <p:spPr>
          <a:xfrm>
            <a:off x="4668253" y="296235"/>
            <a:ext cx="6685545" cy="1265866"/>
          </a:xfrm>
        </p:spPr>
        <p:txBody>
          <a:bodyPr>
            <a:normAutofit/>
          </a:bodyPr>
          <a:lstStyle>
            <a:lvl1pPr>
              <a:defRPr sz="3800">
                <a:solidFill>
                  <a:srgbClr val="36854E"/>
                </a:solidFill>
              </a:defRPr>
            </a:lvl1pPr>
          </a:lstStyle>
          <a:p>
            <a:r>
              <a:rPr lang="en-US"/>
              <a:t>Click to edit Master title style</a:t>
            </a:r>
            <a:endParaRPr lang="en-GB"/>
          </a:p>
        </p:txBody>
      </p:sp>
      <p:sp>
        <p:nvSpPr>
          <p:cNvPr id="6" name="Text Placeholder 5">
            <a:extLst>
              <a:ext uri="{FF2B5EF4-FFF2-40B4-BE49-F238E27FC236}"/>
            </a:extLst>
          </p:cNvPr>
          <p:cNvSpPr>
            <a:spLocks noGrp="1"/>
          </p:cNvSpPr>
          <p:nvPr>
            <p:ph type="body" sz="quarter" idx="18"/>
          </p:nvPr>
        </p:nvSpPr>
        <p:spPr>
          <a:xfrm>
            <a:off x="4668253" y="2006586"/>
            <a:ext cx="6685545" cy="4006969"/>
          </a:xfrm>
        </p:spPr>
        <p:txBody>
          <a:bodyPr/>
          <a:lstStyle>
            <a:lvl1pPr marL="269875" indent="-269875">
              <a:lnSpc>
                <a:spcPct val="100000"/>
              </a:lnSpc>
              <a:spcBef>
                <a:spcPts val="800"/>
              </a:spcBef>
              <a:spcAft>
                <a:spcPts val="400"/>
              </a:spcAft>
              <a:buSzPct val="100000"/>
              <a:buFont typeface="Arial" panose="020B0604020202020204" pitchFamily="34" charset="0"/>
              <a:buChar char="•"/>
              <a:tabLst>
                <a:tab pos="269875" algn="l"/>
              </a:tabLst>
              <a:defRPr/>
            </a:lvl1pPr>
            <a:lvl2pPr marL="631825" indent="-361950">
              <a:lnSpc>
                <a:spcPct val="100000"/>
              </a:lnSpc>
              <a:spcBef>
                <a:spcPts val="800"/>
              </a:spcBef>
              <a:spcAft>
                <a:spcPts val="400"/>
              </a:spcAft>
              <a:buSzPct val="100000"/>
              <a:buFont typeface="Wingdings" panose="05000000000000000000" pitchFamily="2" charset="2"/>
              <a:buChar char="§"/>
              <a:tabLst>
                <a:tab pos="631825" algn="l"/>
              </a:tabLst>
              <a:defRPr/>
            </a:lvl2pPr>
            <a:lvl3pPr>
              <a:lnSpc>
                <a:spcPct val="100000"/>
              </a:lnSpc>
              <a:spcBef>
                <a:spcPts val="800"/>
              </a:spcBef>
              <a:spcAft>
                <a:spcPts val="400"/>
              </a:spcAft>
              <a:defRPr/>
            </a:lvl3pPr>
            <a:lvl4pPr>
              <a:lnSpc>
                <a:spcPct val="100000"/>
              </a:lnSpc>
              <a:spcBef>
                <a:spcPts val="800"/>
              </a:spcBef>
              <a:spcAft>
                <a:spcPts val="400"/>
              </a:spcAft>
              <a:defRPr/>
            </a:lvl4pPr>
            <a:lvl5pPr>
              <a:lnSpc>
                <a:spcPct val="100000"/>
              </a:lnSpc>
              <a:spcBef>
                <a:spcPts val="800"/>
              </a:spcBef>
              <a:spcAft>
                <a:spcPts val="400"/>
              </a:spcAft>
              <a:defRPr/>
            </a:lvl5pPr>
          </a:lstStyle>
          <a:p>
            <a:pPr lvl="0"/>
            <a:r>
              <a:rPr lang="en-US"/>
              <a:t>Click to edit Master text styles</a:t>
            </a:r>
          </a:p>
          <a:p>
            <a:pPr lvl="1"/>
            <a:r>
              <a:rPr lang="en-US"/>
              <a:t>Second level</a:t>
            </a:r>
          </a:p>
        </p:txBody>
      </p:sp>
      <p:sp>
        <p:nvSpPr>
          <p:cNvPr id="9" name="Footer Placeholder 20">
            <a:extLst>
              <a:ext uri="{FF2B5EF4-FFF2-40B4-BE49-F238E27FC236}"/>
            </a:extLst>
          </p:cNvPr>
          <p:cNvSpPr>
            <a:spLocks noGrp="1"/>
          </p:cNvSpPr>
          <p:nvPr>
            <p:ph type="ftr" sz="quarter" idx="19"/>
          </p:nvPr>
        </p:nvSpPr>
        <p:spPr>
          <a:xfrm>
            <a:off x="4668838" y="6356350"/>
            <a:ext cx="3279775" cy="365125"/>
          </a:xfrm>
        </p:spPr>
        <p:txBody>
          <a:bodyPr/>
          <a:lstStyle>
            <a:lvl1pPr>
              <a:defRPr/>
            </a:lvl1pPr>
          </a:lstStyle>
          <a:p>
            <a:pPr>
              <a:defRPr/>
            </a:pPr>
            <a:endParaRPr lang="en-GB"/>
          </a:p>
        </p:txBody>
      </p:sp>
      <p:sp>
        <p:nvSpPr>
          <p:cNvPr id="10" name="Slide Number Placeholder 21">
            <a:extLst>
              <a:ext uri="{FF2B5EF4-FFF2-40B4-BE49-F238E27FC236}"/>
            </a:extLst>
          </p:cNvPr>
          <p:cNvSpPr>
            <a:spLocks noGrp="1"/>
          </p:cNvSpPr>
          <p:nvPr>
            <p:ph type="sldNum" sz="quarter" idx="20"/>
          </p:nvPr>
        </p:nvSpPr>
        <p:spPr>
          <a:xfrm>
            <a:off x="10780713" y="6356350"/>
            <a:ext cx="587375" cy="365125"/>
          </a:xfrm>
        </p:spPr>
        <p:txBody>
          <a:bodyPr/>
          <a:lstStyle>
            <a:lvl1pPr>
              <a:defRPr/>
            </a:lvl1pPr>
          </a:lstStyle>
          <a:p>
            <a:pPr>
              <a:defRPr/>
            </a:pPr>
            <a:fld id="{430DE69A-8AE2-4DF9-AD95-E5A390DEFD2F}"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mbered, picture, caption">
    <p:spTree>
      <p:nvGrpSpPr>
        <p:cNvPr id="1" name=""/>
        <p:cNvGrpSpPr/>
        <p:nvPr/>
      </p:nvGrpSpPr>
      <p:grpSpPr>
        <a:xfrm>
          <a:off x="0" y="0"/>
          <a:ext cx="0" cy="0"/>
          <a:chOff x="0" y="0"/>
          <a:chExt cx="0" cy="0"/>
        </a:xfrm>
      </p:grpSpPr>
      <p:cxnSp>
        <p:nvCxnSpPr>
          <p:cNvPr id="5" name="Straight Connector 24">
            <a:extLst>
              <a:ext uri="{FF2B5EF4-FFF2-40B4-BE49-F238E27FC236}"/>
            </a:extLst>
          </p:cNvPr>
          <p:cNvCxnSpPr>
            <a:cxnSpLocks/>
          </p:cNvCxnSpPr>
          <p:nvPr userDrawn="1"/>
        </p:nvCxnSpPr>
        <p:spPr>
          <a:xfrm>
            <a:off x="0" y="1784350"/>
            <a:ext cx="3833813" cy="0"/>
          </a:xfrm>
          <a:prstGeom prst="line">
            <a:avLst/>
          </a:prstGeom>
          <a:ln w="50800">
            <a:solidFill>
              <a:srgbClr val="36854E"/>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extLst>
          </p:cNvPr>
          <p:cNvSpPr>
            <a:spLocks noGrp="1"/>
          </p:cNvSpPr>
          <p:nvPr>
            <p:ph sz="quarter" idx="20"/>
          </p:nvPr>
        </p:nvSpPr>
        <p:spPr>
          <a:xfrm>
            <a:off x="3833813" y="0"/>
            <a:ext cx="8358187" cy="6858000"/>
          </a:xfr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a:t>Click to edit Master text styles</a:t>
            </a:r>
          </a:p>
        </p:txBody>
      </p:sp>
      <p:sp>
        <p:nvSpPr>
          <p:cNvPr id="18" name="Text Placeholder 17">
            <a:extLst>
              <a:ext uri="{FF2B5EF4-FFF2-40B4-BE49-F238E27FC236}"/>
            </a:extLst>
          </p:cNvPr>
          <p:cNvSpPr>
            <a:spLocks noGrp="1"/>
          </p:cNvSpPr>
          <p:nvPr>
            <p:ph type="body" sz="quarter" idx="14"/>
          </p:nvPr>
        </p:nvSpPr>
        <p:spPr>
          <a:xfrm>
            <a:off x="360362" y="296234"/>
            <a:ext cx="3228999" cy="1286906"/>
          </a:xfrm>
          <a:solidFill>
            <a:srgbClr val="FEFEFE"/>
          </a:solidFill>
        </p:spPr>
        <p:txBody>
          <a:bodyPr lIns="180000" bIns="0" anchor="b">
            <a:noAutofit/>
          </a:bodyPr>
          <a:lstStyle>
            <a:lvl1pPr marL="0" indent="0">
              <a:buNone/>
              <a:defRPr sz="9000" b="1">
                <a:solidFill>
                  <a:srgbClr val="36854E"/>
                </a:solidFill>
              </a:defRPr>
            </a:lvl1pPr>
          </a:lstStyle>
          <a:p>
            <a:pPr lvl="0"/>
            <a:r>
              <a:rPr lang="en-US"/>
              <a:t>Click to edit Master text styles</a:t>
            </a:r>
          </a:p>
        </p:txBody>
      </p:sp>
      <p:sp>
        <p:nvSpPr>
          <p:cNvPr id="10" name="Text Placeholder 9">
            <a:extLst>
              <a:ext uri="{FF2B5EF4-FFF2-40B4-BE49-F238E27FC236}"/>
            </a:extLst>
          </p:cNvPr>
          <p:cNvSpPr>
            <a:spLocks noGrp="1"/>
          </p:cNvSpPr>
          <p:nvPr>
            <p:ph type="body" sz="quarter" idx="19"/>
          </p:nvPr>
        </p:nvSpPr>
        <p:spPr>
          <a:xfrm>
            <a:off x="349730" y="1985130"/>
            <a:ext cx="3239631" cy="4595974"/>
          </a:xfrm>
        </p:spPr>
        <p:txBody>
          <a:bodyPr lIns="108000" tIns="108000" rIns="108000" bIns="1080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800"/>
            </a:lvl1pPr>
          </a:lstStyle>
          <a:p>
            <a:pPr lvl="0"/>
            <a:r>
              <a:rPr lang="en-US"/>
              <a:t>Click to edit Master text styles</a:t>
            </a:r>
          </a:p>
        </p:txBody>
      </p:sp>
      <p:sp>
        <p:nvSpPr>
          <p:cNvPr id="6" name="Slide Number Placeholder 2">
            <a:extLst>
              <a:ext uri="{FF2B5EF4-FFF2-40B4-BE49-F238E27FC236}"/>
            </a:extLst>
          </p:cNvPr>
          <p:cNvSpPr>
            <a:spLocks noGrp="1"/>
          </p:cNvSpPr>
          <p:nvPr>
            <p:ph type="sldNum" sz="quarter" idx="21"/>
          </p:nvPr>
        </p:nvSpPr>
        <p:spPr>
          <a:xfrm>
            <a:off x="11217275" y="6399213"/>
            <a:ext cx="765175" cy="365125"/>
          </a:xfrm>
        </p:spPr>
        <p:txBody>
          <a:bodyPr/>
          <a:lstStyle>
            <a:lvl1pPr>
              <a:defRPr/>
            </a:lvl1pPr>
          </a:lstStyle>
          <a:p>
            <a:pPr>
              <a:defRPr/>
            </a:pPr>
            <a:fld id="{6BD5EA41-F8BD-4D72-9899-9E692B92EB6B}" type="slidenum">
              <a:rPr lang="en-GB"/>
              <a:pPr>
                <a:defRPr/>
              </a:pPr>
              <a:t>‹#›</a:t>
            </a:fld>
            <a:endParaRPr lang="en-GB"/>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5">
            <a:extLst>
              <a:ext uri="{FF2B5EF4-FFF2-40B4-BE49-F238E27FC236}"/>
            </a:extLst>
          </p:cNvPr>
          <p:cNvSpPr>
            <a:spLocks noGrp="1"/>
          </p:cNvSpPr>
          <p:nvPr>
            <p:ph sz="quarter" idx="10"/>
          </p:nvPr>
        </p:nvSpPr>
        <p:spPr>
          <a:xfrm>
            <a:off x="0" y="1"/>
            <a:ext cx="12207876" cy="6857999"/>
          </a:xfrm>
          <a:solidFill>
            <a:srgbClr val="FEFEFE"/>
          </a:solidFill>
        </p:spPr>
        <p:txBody>
          <a:bodyPr anchor="ct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a:extLst>
              <a:ext uri="{FF2B5EF4-FFF2-40B4-BE49-F238E27FC236}"/>
            </a:extLst>
          </p:cNvPr>
          <p:cNvSpPr>
            <a:spLocks noGrp="1"/>
          </p:cNvSpPr>
          <p:nvPr>
            <p:ph type="sldNum" sz="quarter" idx="11"/>
          </p:nvPr>
        </p:nvSpPr>
        <p:spPr>
          <a:xfrm>
            <a:off x="11320463" y="6343650"/>
            <a:ext cx="765175" cy="365125"/>
          </a:xfrm>
        </p:spPr>
        <p:txBody>
          <a:bodyPr/>
          <a:lstStyle>
            <a:lvl1pPr>
              <a:defRPr/>
            </a:lvl1pPr>
          </a:lstStyle>
          <a:p>
            <a:pPr>
              <a:defRPr/>
            </a:pPr>
            <a:fld id="{21FDAA0C-43E5-4FC0-8F9C-AA4FFE4DD2A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end slide">
    <p:bg>
      <p:bgPr>
        <a:solidFill>
          <a:srgbClr val="36854E"/>
        </a:solidFill>
        <a:effectLst/>
      </p:bgPr>
    </p:bg>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srcRect/>
          <a:stretch>
            <a:fillRect/>
          </a:stretch>
        </p:blipFill>
        <p:spPr bwMode="auto">
          <a:xfrm>
            <a:off x="8758238" y="5594350"/>
            <a:ext cx="2879725" cy="1263650"/>
          </a:xfrm>
          <a:prstGeom prst="rect">
            <a:avLst/>
          </a:prstGeom>
          <a:noFill/>
          <a:ln w="9525">
            <a:noFill/>
            <a:miter lim="800000"/>
            <a:headEnd/>
            <a:tailEnd/>
          </a:ln>
        </p:spPr>
      </p:pic>
      <p:sp>
        <p:nvSpPr>
          <p:cNvPr id="5" name="Title 1">
            <a:extLst>
              <a:ext uri="{FF2B5EF4-FFF2-40B4-BE49-F238E27FC236}"/>
            </a:extLst>
          </p:cNvPr>
          <p:cNvSpPr>
            <a:spLocks noGrp="1"/>
          </p:cNvSpPr>
          <p:nvPr>
            <p:ph type="ctrTitle"/>
          </p:nvPr>
        </p:nvSpPr>
        <p:spPr>
          <a:xfrm>
            <a:off x="1056457" y="2116789"/>
            <a:ext cx="10079086" cy="1705058"/>
          </a:xfrm>
        </p:spPr>
        <p:txBody>
          <a:bodyPr>
            <a:normAutofit/>
          </a:bodyPr>
          <a:lstStyle>
            <a:lvl1pPr algn="ctr">
              <a:defRPr sz="6600">
                <a:solidFill>
                  <a:schemeClr val="bg1"/>
                </a:solidFill>
              </a:defRPr>
            </a:lvl1pPr>
          </a:lstStyle>
          <a:p>
            <a:r>
              <a:rPr lang="en-US"/>
              <a:t>Click to edit Master title style</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lor Divider Light Blue">
    <p:spTree>
      <p:nvGrpSpPr>
        <p:cNvPr id="1" name=""/>
        <p:cNvGrpSpPr/>
        <p:nvPr/>
      </p:nvGrpSpPr>
      <p:grpSpPr>
        <a:xfrm>
          <a:off x="0" y="0"/>
          <a:ext cx="0" cy="0"/>
          <a:chOff x="0" y="0"/>
          <a:chExt cx="0" cy="0"/>
        </a:xfrm>
      </p:grpSpPr>
      <p:sp>
        <p:nvSpPr>
          <p:cNvPr id="4" name="Rectangle 9">
            <a:extLst>
              <a:ext uri="{FF2B5EF4-FFF2-40B4-BE49-F238E27FC236}"/>
            </a:extLst>
          </p:cNvPr>
          <p:cNvSpPr/>
          <p:nvPr userDrawn="1"/>
        </p:nvSpPr>
        <p:spPr>
          <a:xfrm>
            <a:off x="239713" y="158750"/>
            <a:ext cx="11712575" cy="5459413"/>
          </a:xfrm>
          <a:prstGeom prst="rect">
            <a:avLst/>
          </a:prstGeom>
          <a:solidFill>
            <a:srgbClr val="706B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re 1"/>
          <p:cNvSpPr>
            <a:spLocks noGrp="1"/>
          </p:cNvSpPr>
          <p:nvPr>
            <p:ph type="title"/>
          </p:nvPr>
        </p:nvSpPr>
        <p:spPr>
          <a:xfrm>
            <a:off x="911161" y="1449389"/>
            <a:ext cx="6418545" cy="1081237"/>
          </a:xfrm>
          <a:prstGeom prst="rect">
            <a:avLst/>
          </a:prstGeom>
        </p:spPr>
        <p:txBody>
          <a:bodyPr lIns="0" tIns="0" rIns="0" bIns="0">
            <a:noAutofit/>
          </a:bodyPr>
          <a:lstStyle>
            <a:lvl1pPr>
              <a:lnSpc>
                <a:spcPct val="90000"/>
              </a:lnSpc>
              <a:defRPr sz="4000" baseline="0">
                <a:solidFill>
                  <a:schemeClr val="bg1"/>
                </a:solidFill>
              </a:defRPr>
            </a:lvl1pPr>
          </a:lstStyle>
          <a:p>
            <a:r>
              <a:rPr lang="en-US" noProof="1"/>
              <a:t>Click to edit Master title style</a:t>
            </a:r>
            <a:endParaRPr lang="en-CA" noProof="1"/>
          </a:p>
        </p:txBody>
      </p:sp>
      <p:sp>
        <p:nvSpPr>
          <p:cNvPr id="16" name="Espace réservé du texte 10"/>
          <p:cNvSpPr>
            <a:spLocks noGrp="1"/>
          </p:cNvSpPr>
          <p:nvPr>
            <p:ph type="body" sz="quarter" idx="13"/>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US" noProof="1"/>
              <a:t>Click to edit Master text styles</a:t>
            </a:r>
          </a:p>
        </p:txBody>
      </p:sp>
      <p:sp>
        <p:nvSpPr>
          <p:cNvPr id="5" name="Slide Number Placeholder 7"/>
          <p:cNvSpPr>
            <a:spLocks noGrp="1"/>
          </p:cNvSpPr>
          <p:nvPr>
            <p:ph type="sldNum" sz="quarter" idx="14"/>
          </p:nvPr>
        </p:nvSpPr>
        <p:spPr/>
        <p:txBody>
          <a:bodyPr/>
          <a:lstStyle>
            <a:lvl1pPr>
              <a:defRPr/>
            </a:lvl1pPr>
          </a:lstStyle>
          <a:p>
            <a:pPr>
              <a:defRPr/>
            </a:pPr>
            <a:fld id="{DDB87FE0-16B3-4BEE-9C51-74193D13357C}" type="slidenum">
              <a:rPr lang="en-CA"/>
              <a:pPr>
                <a:defRPr/>
              </a:pPr>
              <a:t>‹#›</a:t>
            </a:fld>
            <a:endParaRPr lang="en-CA"/>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333625" y="338138"/>
            <a:ext cx="8855075" cy="12239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title</a:t>
            </a:r>
            <a:endParaRPr lang="en-GB" smtClean="0"/>
          </a:p>
        </p:txBody>
      </p:sp>
      <p:sp>
        <p:nvSpPr>
          <p:cNvPr id="1027" name="Text Placeholder 2"/>
          <p:cNvSpPr>
            <a:spLocks noGrp="1"/>
          </p:cNvSpPr>
          <p:nvPr>
            <p:ph type="body" idx="1"/>
          </p:nvPr>
        </p:nvSpPr>
        <p:spPr bwMode="auto">
          <a:xfrm>
            <a:off x="2333625" y="1981200"/>
            <a:ext cx="8855075" cy="4195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text first level max 7 bullets</a:t>
            </a:r>
          </a:p>
          <a:p>
            <a:pPr lvl="1"/>
            <a:r>
              <a:rPr lang="en-US" smtClean="0"/>
              <a:t>Second level</a:t>
            </a:r>
          </a:p>
        </p:txBody>
      </p:sp>
      <p:sp>
        <p:nvSpPr>
          <p:cNvPr id="5" name="Footer Placeholder 4">
            <a:extLst>
              <a:ext uri="{FF2B5EF4-FFF2-40B4-BE49-F238E27FC236}"/>
            </a:extLst>
          </p:cNvPr>
          <p:cNvSpPr>
            <a:spLocks noGrp="1"/>
          </p:cNvSpPr>
          <p:nvPr>
            <p:ph type="ftr" sz="quarter" idx="3"/>
          </p:nvPr>
        </p:nvSpPr>
        <p:spPr>
          <a:xfrm>
            <a:off x="2333625" y="6356350"/>
            <a:ext cx="4114800" cy="365125"/>
          </a:xfrm>
          <a:prstGeom prst="rect">
            <a:avLst/>
          </a:prstGeom>
        </p:spPr>
        <p:txBody>
          <a:bodyPr vert="horz" lIns="91440" tIns="45720" rIns="91440" bIns="45720" rtlCol="0" anchor="ctr"/>
          <a:lstStyle>
            <a:lvl1pPr algn="l" fontAlgn="auto">
              <a:spcBef>
                <a:spcPts val="0"/>
              </a:spcBef>
              <a:spcAft>
                <a:spcPts val="0"/>
              </a:spcAft>
              <a:defRPr sz="1200">
                <a:solidFill>
                  <a:srgbClr val="36854E"/>
                </a:solidFill>
                <a:latin typeface="Segoe UI" panose="020B0502040204020203" pitchFamily="34" charset="0"/>
                <a:cs typeface="+mn-cs"/>
              </a:defRPr>
            </a:lvl1pPr>
          </a:lstStyle>
          <a:p>
            <a:pPr>
              <a:defRPr/>
            </a:pPr>
            <a:endParaRPr lang="en-GB"/>
          </a:p>
        </p:txBody>
      </p:sp>
      <p:sp>
        <p:nvSpPr>
          <p:cNvPr id="6" name="Slide Number Placeholder 5">
            <a:extLst>
              <a:ext uri="{FF2B5EF4-FFF2-40B4-BE49-F238E27FC236}"/>
            </a:extLst>
          </p:cNvPr>
          <p:cNvSpPr>
            <a:spLocks noGrp="1"/>
          </p:cNvSpPr>
          <p:nvPr>
            <p:ph type="sldNum" sz="quarter" idx="4"/>
          </p:nvPr>
        </p:nvSpPr>
        <p:spPr>
          <a:xfrm>
            <a:off x="10425113" y="6356350"/>
            <a:ext cx="763587"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36854E"/>
                </a:solidFill>
                <a:latin typeface="Segoe UI" panose="020B0502040204020203" pitchFamily="34" charset="0"/>
                <a:cs typeface="+mn-cs"/>
              </a:defRPr>
            </a:lvl1pPr>
          </a:lstStyle>
          <a:p>
            <a:pPr>
              <a:defRPr/>
            </a:pPr>
            <a:fld id="{A73AAABE-8859-4005-92D9-81502FE5FC9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fontAlgn="base">
        <a:lnSpc>
          <a:spcPct val="90000"/>
        </a:lnSpc>
        <a:spcBef>
          <a:spcPct val="0"/>
        </a:spcBef>
        <a:spcAft>
          <a:spcPct val="0"/>
        </a:spcAft>
        <a:defRPr sz="3200" b="1" kern="1200">
          <a:solidFill>
            <a:srgbClr val="36854E"/>
          </a:solidFill>
          <a:latin typeface="Segoe UI" panose="020B0502040204020203" pitchFamily="34" charset="0"/>
          <a:ea typeface="Verdana" panose="020B0604030504040204" pitchFamily="34" charset="0"/>
          <a:cs typeface="Segoe UI" panose="020B0502040204020203" pitchFamily="34" charset="0"/>
        </a:defRPr>
      </a:lvl1pPr>
      <a:lvl2pPr algn="l" rtl="0" fontAlgn="base">
        <a:lnSpc>
          <a:spcPct val="90000"/>
        </a:lnSpc>
        <a:spcBef>
          <a:spcPct val="0"/>
        </a:spcBef>
        <a:spcAft>
          <a:spcPct val="0"/>
        </a:spcAft>
        <a:defRPr sz="3200" b="1">
          <a:solidFill>
            <a:srgbClr val="36854E"/>
          </a:solidFill>
          <a:latin typeface="Segoe UI" pitchFamily="34" charset="0"/>
          <a:ea typeface="Verdana" pitchFamily="34" charset="0"/>
          <a:cs typeface="Segoe UI" pitchFamily="34" charset="0"/>
        </a:defRPr>
      </a:lvl2pPr>
      <a:lvl3pPr algn="l" rtl="0" fontAlgn="base">
        <a:lnSpc>
          <a:spcPct val="90000"/>
        </a:lnSpc>
        <a:spcBef>
          <a:spcPct val="0"/>
        </a:spcBef>
        <a:spcAft>
          <a:spcPct val="0"/>
        </a:spcAft>
        <a:defRPr sz="3200" b="1">
          <a:solidFill>
            <a:srgbClr val="36854E"/>
          </a:solidFill>
          <a:latin typeface="Segoe UI" pitchFamily="34" charset="0"/>
          <a:ea typeface="Verdana" pitchFamily="34" charset="0"/>
          <a:cs typeface="Segoe UI" pitchFamily="34" charset="0"/>
        </a:defRPr>
      </a:lvl3pPr>
      <a:lvl4pPr algn="l" rtl="0" fontAlgn="base">
        <a:lnSpc>
          <a:spcPct val="90000"/>
        </a:lnSpc>
        <a:spcBef>
          <a:spcPct val="0"/>
        </a:spcBef>
        <a:spcAft>
          <a:spcPct val="0"/>
        </a:spcAft>
        <a:defRPr sz="3200" b="1">
          <a:solidFill>
            <a:srgbClr val="36854E"/>
          </a:solidFill>
          <a:latin typeface="Segoe UI" pitchFamily="34" charset="0"/>
          <a:ea typeface="Verdana" pitchFamily="34" charset="0"/>
          <a:cs typeface="Segoe UI" pitchFamily="34" charset="0"/>
        </a:defRPr>
      </a:lvl4pPr>
      <a:lvl5pPr algn="l" rtl="0" fontAlgn="base">
        <a:lnSpc>
          <a:spcPct val="90000"/>
        </a:lnSpc>
        <a:spcBef>
          <a:spcPct val="0"/>
        </a:spcBef>
        <a:spcAft>
          <a:spcPct val="0"/>
        </a:spcAft>
        <a:defRPr sz="3200" b="1">
          <a:solidFill>
            <a:srgbClr val="36854E"/>
          </a:solidFill>
          <a:latin typeface="Segoe UI" pitchFamily="34" charset="0"/>
          <a:ea typeface="Verdana" pitchFamily="34" charset="0"/>
          <a:cs typeface="Segoe UI" pitchFamily="34" charset="0"/>
        </a:defRPr>
      </a:lvl5pPr>
      <a:lvl6pPr marL="457200" algn="l" rtl="0" fontAlgn="base">
        <a:lnSpc>
          <a:spcPct val="90000"/>
        </a:lnSpc>
        <a:spcBef>
          <a:spcPct val="0"/>
        </a:spcBef>
        <a:spcAft>
          <a:spcPct val="0"/>
        </a:spcAft>
        <a:defRPr sz="3200" b="1">
          <a:solidFill>
            <a:srgbClr val="36854E"/>
          </a:solidFill>
          <a:latin typeface="Segoe UI" pitchFamily="34" charset="0"/>
          <a:ea typeface="Verdana" pitchFamily="34" charset="0"/>
          <a:cs typeface="Segoe UI" pitchFamily="34" charset="0"/>
        </a:defRPr>
      </a:lvl6pPr>
      <a:lvl7pPr marL="914400" algn="l" rtl="0" fontAlgn="base">
        <a:lnSpc>
          <a:spcPct val="90000"/>
        </a:lnSpc>
        <a:spcBef>
          <a:spcPct val="0"/>
        </a:spcBef>
        <a:spcAft>
          <a:spcPct val="0"/>
        </a:spcAft>
        <a:defRPr sz="3200" b="1">
          <a:solidFill>
            <a:srgbClr val="36854E"/>
          </a:solidFill>
          <a:latin typeface="Segoe UI" pitchFamily="34" charset="0"/>
          <a:ea typeface="Verdana" pitchFamily="34" charset="0"/>
          <a:cs typeface="Segoe UI" pitchFamily="34" charset="0"/>
        </a:defRPr>
      </a:lvl7pPr>
      <a:lvl8pPr marL="1371600" algn="l" rtl="0" fontAlgn="base">
        <a:lnSpc>
          <a:spcPct val="90000"/>
        </a:lnSpc>
        <a:spcBef>
          <a:spcPct val="0"/>
        </a:spcBef>
        <a:spcAft>
          <a:spcPct val="0"/>
        </a:spcAft>
        <a:defRPr sz="3200" b="1">
          <a:solidFill>
            <a:srgbClr val="36854E"/>
          </a:solidFill>
          <a:latin typeface="Segoe UI" pitchFamily="34" charset="0"/>
          <a:ea typeface="Verdana" pitchFamily="34" charset="0"/>
          <a:cs typeface="Segoe UI" pitchFamily="34" charset="0"/>
        </a:defRPr>
      </a:lvl8pPr>
      <a:lvl9pPr marL="1828800" algn="l" rtl="0" fontAlgn="base">
        <a:lnSpc>
          <a:spcPct val="90000"/>
        </a:lnSpc>
        <a:spcBef>
          <a:spcPct val="0"/>
        </a:spcBef>
        <a:spcAft>
          <a:spcPct val="0"/>
        </a:spcAft>
        <a:defRPr sz="3200" b="1">
          <a:solidFill>
            <a:srgbClr val="36854E"/>
          </a:solidFill>
          <a:latin typeface="Segoe UI" pitchFamily="34" charset="0"/>
          <a:ea typeface="Verdana" pitchFamily="34" charset="0"/>
          <a:cs typeface="Segoe UI" pitchFamily="34" charset="0"/>
        </a:defRPr>
      </a:lvl9pPr>
    </p:titleStyle>
    <p:bodyStyle>
      <a:lvl1pPr marL="269875" indent="-269875" algn="l" rtl="0" fontAlgn="base">
        <a:spcBef>
          <a:spcPts val="800"/>
        </a:spcBef>
        <a:spcAft>
          <a:spcPts val="400"/>
        </a:spcAft>
        <a:buFont typeface="Arial" charset="0"/>
        <a:buChar char="•"/>
        <a:tabLst>
          <a:tab pos="269875" algn="l"/>
        </a:tabLst>
        <a:defRPr sz="2800" kern="1200">
          <a:solidFill>
            <a:srgbClr val="000000"/>
          </a:solidFill>
          <a:latin typeface="Segoe UI" panose="020B0502040204020203" pitchFamily="34" charset="0"/>
          <a:ea typeface="Verdana" panose="020B0604030504040204" pitchFamily="34" charset="0"/>
          <a:cs typeface="Segoe UI" panose="020B0502040204020203" pitchFamily="34" charset="0"/>
        </a:defRPr>
      </a:lvl1pPr>
      <a:lvl2pPr marL="631825" indent="-361950" algn="l" rtl="0" fontAlgn="base">
        <a:spcBef>
          <a:spcPts val="800"/>
        </a:spcBef>
        <a:spcAft>
          <a:spcPts val="400"/>
        </a:spcAft>
        <a:buFont typeface="Wingdings" pitchFamily="2" charset="2"/>
        <a:buChar char="§"/>
        <a:tabLst>
          <a:tab pos="631825" algn="l"/>
        </a:tabLst>
        <a:defRPr sz="2400" kern="1200">
          <a:solidFill>
            <a:srgbClr val="000000"/>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rtl="0" fontAlgn="base">
        <a:lnSpc>
          <a:spcPct val="90000"/>
        </a:lnSpc>
        <a:spcBef>
          <a:spcPts val="500"/>
        </a:spcBef>
        <a:spcAft>
          <a:spcPct val="0"/>
        </a:spcAft>
        <a:buFont typeface="Arial" charset="0"/>
        <a:buChar char="•"/>
        <a:defRPr sz="2000" kern="12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fontAlgn="base">
        <a:lnSpc>
          <a:spcPct val="90000"/>
        </a:lnSpc>
        <a:spcBef>
          <a:spcPts val="500"/>
        </a:spcBef>
        <a:spcAft>
          <a:spcPct val="0"/>
        </a:spcAft>
        <a:buFont typeface="Arial" charset="0"/>
        <a:buChar char="•"/>
        <a:defRPr kern="12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fontAlgn="base">
        <a:lnSpc>
          <a:spcPct val="90000"/>
        </a:lnSpc>
        <a:spcBef>
          <a:spcPts val="500"/>
        </a:spcBef>
        <a:spcAft>
          <a:spcPct val="0"/>
        </a:spcAft>
        <a:buFont typeface="Arial" charset="0"/>
        <a:buChar char="•"/>
        <a:defRPr kern="12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4.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4.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video" Target="NUL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cid:image010.png@01D76222.F059B520" TargetMode="External"/><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cid:image009.png@01D76222.F059B520" TargetMode="External"/><Relationship Id="rId5" Type="http://schemas.openxmlformats.org/officeDocument/2006/relationships/image" Target="../media/image57.png"/><Relationship Id="rId10" Type="http://schemas.openxmlformats.org/officeDocument/2006/relationships/image" Target="../media/image60.jpeg"/><Relationship Id="rId4" Type="http://schemas.openxmlformats.org/officeDocument/2006/relationships/image" Target="cid:image006.png@01D76222.8BAB7A00" TargetMode="External"/><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550863" y="2578100"/>
            <a:ext cx="11090275" cy="1077913"/>
          </a:xfrm>
        </p:spPr>
        <p:txBody>
          <a:bodyPr/>
          <a:lstStyle/>
          <a:p>
            <a:r>
              <a:rPr lang="en-GB" smtClean="0">
                <a:latin typeface="Arial" charset="0"/>
                <a:cs typeface="Arial" charset="0"/>
              </a:rPr>
              <a:t> </a:t>
            </a:r>
            <a:br>
              <a:rPr lang="en-GB" smtClean="0">
                <a:latin typeface="Arial" charset="0"/>
                <a:cs typeface="Arial" charset="0"/>
              </a:rPr>
            </a:br>
            <a:r>
              <a:rPr lang="en-GB" smtClean="0">
                <a:latin typeface="Arial" charset="0"/>
                <a:cs typeface="Arial" charset="0"/>
              </a:rPr>
              <a:t/>
            </a:r>
            <a:br>
              <a:rPr lang="en-GB" smtClean="0">
                <a:latin typeface="Arial" charset="0"/>
                <a:cs typeface="Arial" charset="0"/>
              </a:rPr>
            </a:br>
            <a:r>
              <a:rPr lang="en-GB" smtClean="0">
                <a:latin typeface="Arial" charset="0"/>
                <a:cs typeface="Arial" charset="0"/>
              </a:rPr>
              <a:t> </a:t>
            </a:r>
            <a:br>
              <a:rPr lang="en-GB" smtClean="0">
                <a:latin typeface="Arial" charset="0"/>
                <a:cs typeface="Arial" charset="0"/>
              </a:rPr>
            </a:br>
            <a:r>
              <a:rPr lang="en-GB" smtClean="0">
                <a:latin typeface="Arial" charset="0"/>
                <a:cs typeface="Arial" charset="0"/>
              </a:rPr>
              <a:t>Transport Transition</a:t>
            </a:r>
            <a:br>
              <a:rPr lang="en-GB" smtClean="0">
                <a:latin typeface="Arial" charset="0"/>
                <a:cs typeface="Arial" charset="0"/>
              </a:rPr>
            </a:br>
            <a:endParaRPr lang="en-GB" i="1" smtClean="0">
              <a:latin typeface="Arial" charset="0"/>
              <a:cs typeface="Arial" charset="0"/>
            </a:endParaRPr>
          </a:p>
        </p:txBody>
      </p:sp>
      <p:sp>
        <p:nvSpPr>
          <p:cNvPr id="16386" name="Subtitle 2"/>
          <p:cNvSpPr>
            <a:spLocks noGrp="1"/>
          </p:cNvSpPr>
          <p:nvPr>
            <p:ph type="subTitle" idx="1"/>
          </p:nvPr>
        </p:nvSpPr>
        <p:spPr>
          <a:xfrm>
            <a:off x="674688" y="3732213"/>
            <a:ext cx="9598025" cy="1655762"/>
          </a:xfrm>
        </p:spPr>
        <p:txBody>
          <a:bodyPr/>
          <a:lstStyle/>
          <a:p>
            <a:r>
              <a:rPr lang="en-GB" sz="2800" b="1" smtClean="0">
                <a:latin typeface="Arial" charset="0"/>
                <a:cs typeface="Arial" charset="0"/>
              </a:rPr>
              <a:t>Cllr Scott Arthur</a:t>
            </a:r>
            <a:br>
              <a:rPr lang="en-GB" sz="2800" b="1" smtClean="0">
                <a:latin typeface="Arial" charset="0"/>
                <a:cs typeface="Arial" charset="0"/>
              </a:rPr>
            </a:br>
            <a:r>
              <a:rPr lang="en-GB" sz="2800" b="1" smtClean="0">
                <a:latin typeface="Arial" charset="0"/>
                <a:cs typeface="Arial" charset="0"/>
              </a:rPr>
              <a:t/>
            </a:r>
            <a:br>
              <a:rPr lang="en-GB" sz="2800" b="1" smtClean="0">
                <a:latin typeface="Arial" charset="0"/>
                <a:cs typeface="Arial" charset="0"/>
              </a:rPr>
            </a:br>
            <a:r>
              <a:rPr lang="en-GB" sz="2800" smtClean="0">
                <a:latin typeface="Arial" charset="0"/>
                <a:cs typeface="Arial" charset="0"/>
              </a:rPr>
              <a:t>Transport &amp; Environment Committee Convener</a:t>
            </a:r>
            <a:br>
              <a:rPr lang="en-GB" sz="2800" smtClean="0">
                <a:latin typeface="Arial" charset="0"/>
                <a:cs typeface="Arial" charset="0"/>
              </a:rPr>
            </a:br>
            <a:r>
              <a:rPr lang="en-GB" sz="2800" smtClean="0">
                <a:latin typeface="Arial" charset="0"/>
                <a:cs typeface="Arial" charset="0"/>
              </a:rPr>
              <a:t>City of Edinburgh Council </a:t>
            </a:r>
          </a:p>
          <a:p>
            <a:r>
              <a:rPr lang="en-GB" sz="2800" smtClean="0"/>
              <a:t>February 2024</a:t>
            </a:r>
          </a:p>
        </p:txBody>
      </p:sp>
      <p:pic>
        <p:nvPicPr>
          <p:cNvPr id="16387" name="Picture 2"/>
          <p:cNvPicPr>
            <a:picLocks noChangeAspect="1" noChangeArrowheads="1"/>
          </p:cNvPicPr>
          <p:nvPr/>
        </p:nvPicPr>
        <p:blipFill>
          <a:blip r:embed="rId3"/>
          <a:srcRect/>
          <a:stretch>
            <a:fillRect/>
          </a:stretch>
        </p:blipFill>
        <p:spPr bwMode="auto">
          <a:xfrm>
            <a:off x="8370888" y="3981450"/>
            <a:ext cx="3821112" cy="28765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6"/>
          <p:cNvPicPr>
            <a:picLocks noChangeAspect="1" noChangeArrowheads="1"/>
          </p:cNvPicPr>
          <p:nvPr/>
        </p:nvPicPr>
        <p:blipFill>
          <a:blip r:embed="rId2"/>
          <a:srcRect/>
          <a:stretch>
            <a:fillRect/>
          </a:stretch>
        </p:blipFill>
        <p:spPr bwMode="auto">
          <a:xfrm>
            <a:off x="0" y="-2324100"/>
            <a:ext cx="12192000" cy="9182100"/>
          </a:xfrm>
          <a:prstGeom prst="rect">
            <a:avLst/>
          </a:prstGeom>
          <a:noFill/>
          <a:ln w="9525">
            <a:noFill/>
            <a:miter lim="800000"/>
            <a:headEnd/>
            <a:tailEnd/>
          </a:ln>
        </p:spPr>
      </p:pic>
      <p:sp>
        <p:nvSpPr>
          <p:cNvPr id="28674" name="Title 1"/>
          <p:cNvSpPr>
            <a:spLocks noGrp="1"/>
          </p:cNvSpPr>
          <p:nvPr>
            <p:ph type="title"/>
          </p:nvPr>
        </p:nvSpPr>
        <p:spPr>
          <a:xfrm>
            <a:off x="2500313" y="338138"/>
            <a:ext cx="8828087" cy="1223962"/>
          </a:xfrm>
        </p:spPr>
        <p:txBody>
          <a:bodyPr/>
          <a:lstStyle/>
          <a:p>
            <a:endParaRPr lang="en-GB" smtClean="0"/>
          </a:p>
        </p:txBody>
      </p:sp>
      <p:sp>
        <p:nvSpPr>
          <p:cNvPr id="28675"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28676"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98F07A-0846-44A4-A1E3-50AD45DBC516}" type="slidenum">
              <a:rPr lang="en-GB">
                <a:cs typeface="Arial" charset="0"/>
              </a:rPr>
              <a:pPr fontAlgn="base">
                <a:spcBef>
                  <a:spcPct val="0"/>
                </a:spcBef>
                <a:spcAft>
                  <a:spcPct val="0"/>
                </a:spcAft>
              </a:pPr>
              <a:t>10</a:t>
            </a:fld>
            <a:endParaRPr lang="en-GB">
              <a:cs typeface="Arial" charset="0"/>
            </a:endParaRPr>
          </a:p>
        </p:txBody>
      </p:sp>
      <p:sp>
        <p:nvSpPr>
          <p:cNvPr id="28677" name="Text Placeholder 4"/>
          <p:cNvSpPr>
            <a:spLocks noGrp="1"/>
          </p:cNvSpPr>
          <p:nvPr>
            <p:ph type="body" sz="quarter" idx="13"/>
          </p:nvPr>
        </p:nvSpPr>
        <p:spPr>
          <a:xfrm>
            <a:off x="2500313" y="2012950"/>
            <a:ext cx="8828087" cy="4062413"/>
          </a:xfrm>
        </p:spPr>
        <p:txBody>
          <a:bodyPr/>
          <a:lstStyle/>
          <a:p>
            <a:pPr>
              <a:buSzTx/>
              <a:buFont typeface="Arial" charset="0"/>
              <a:buChar char="•"/>
            </a:pPr>
            <a:endParaRPr lang="en-GB" smtClean="0"/>
          </a:p>
        </p:txBody>
      </p:sp>
      <p:pic>
        <p:nvPicPr>
          <p:cNvPr id="3074" name="Picture 2">
            <a:extLst>
              <a:ext uri="{FF2B5EF4-FFF2-40B4-BE49-F238E27FC236}"/>
            </a:extLst>
          </p:cNvPr>
          <p:cNvPicPr>
            <a:picLocks noChangeAspect="1" noChangeArrowheads="1"/>
          </p:cNvPicPr>
          <p:nvPr/>
        </p:nvPicPr>
        <p:blipFill>
          <a:blip r:embed="rId3" cstate="print">
            <a:extLst>
              <a:ext uri="{28A0092B-C50C-407E-A947-70E740481C1C}"/>
            </a:extLst>
          </a:blip>
          <a:srcRect/>
          <a:stretch>
            <a:fillRect/>
          </a:stretch>
        </p:blipFill>
        <p:spPr bwMode="auto">
          <a:xfrm>
            <a:off x="6921525" y="3006724"/>
            <a:ext cx="4932363" cy="3714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a:extLst>
              <a:ext uri="{FF2B5EF4-FFF2-40B4-BE49-F238E27FC236}"/>
            </a:extLst>
          </p:cNvPr>
          <p:cNvPicPr>
            <a:picLocks noChangeAspect="1" noChangeArrowheads="1"/>
          </p:cNvPicPr>
          <p:nvPr/>
        </p:nvPicPr>
        <p:blipFill>
          <a:blip r:embed="rId4" cstate="print">
            <a:extLst>
              <a:ext uri="{28A0092B-C50C-407E-A947-70E740481C1C}"/>
            </a:extLst>
          </a:blip>
          <a:srcRect/>
          <a:stretch>
            <a:fillRect/>
          </a:stretch>
        </p:blipFill>
        <p:spPr bwMode="auto">
          <a:xfrm>
            <a:off x="338112" y="3006724"/>
            <a:ext cx="4932363" cy="3714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139700" y="-1401763"/>
            <a:ext cx="12827000" cy="9661526"/>
          </a:xfrm>
          <a:prstGeom prst="rect">
            <a:avLst/>
          </a:prstGeom>
          <a:noFill/>
          <a:ln w="9525">
            <a:noFill/>
            <a:miter lim="800000"/>
            <a:headEnd/>
            <a:tailEnd/>
          </a:ln>
        </p:spPr>
      </p:pic>
      <p:sp>
        <p:nvSpPr>
          <p:cNvPr id="8" name="Rectangle 7">
            <a:extLst>
              <a:ext uri="{FF2B5EF4-FFF2-40B4-BE49-F238E27FC236}"/>
            </a:extLst>
          </p:cNvPr>
          <p:cNvSpPr/>
          <p:nvPr/>
        </p:nvSpPr>
        <p:spPr>
          <a:xfrm>
            <a:off x="0" y="-1454150"/>
            <a:ext cx="3279775" cy="8621713"/>
          </a:xfrm>
          <a:prstGeom prst="rect">
            <a:avLst/>
          </a:prstGeom>
          <a:solidFill>
            <a:schemeClr val="bg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9699"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29700"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A3AC17-4AE3-46F3-82D0-3F1B3774EB97}" type="slidenum">
              <a:rPr lang="en-GB">
                <a:cs typeface="Arial" charset="0"/>
              </a:rPr>
              <a:pPr fontAlgn="base">
                <a:spcBef>
                  <a:spcPct val="0"/>
                </a:spcBef>
                <a:spcAft>
                  <a:spcPct val="0"/>
                </a:spcAft>
              </a:pPr>
              <a:t>11</a:t>
            </a:fld>
            <a:endParaRPr lang="en-GB">
              <a:cs typeface="Arial" charset="0"/>
            </a:endParaRPr>
          </a:p>
        </p:txBody>
      </p:sp>
      <p:sp>
        <p:nvSpPr>
          <p:cNvPr id="7" name="TextBox 6">
            <a:extLst>
              <a:ext uri="{FF2B5EF4-FFF2-40B4-BE49-F238E27FC236}"/>
            </a:extLst>
          </p:cNvPr>
          <p:cNvSpPr txBox="1"/>
          <p:nvPr/>
        </p:nvSpPr>
        <p:spPr>
          <a:xfrm>
            <a:off x="0" y="136525"/>
            <a:ext cx="3279775" cy="6462713"/>
          </a:xfrm>
          <a:prstGeom prst="rect">
            <a:avLst/>
          </a:prstGeom>
          <a:noFill/>
        </p:spPr>
        <p:txBody>
          <a:bodyPr>
            <a:spAutoFit/>
          </a:bodyPr>
          <a:lstStyle/>
          <a:p>
            <a:pPr fontAlgn="auto">
              <a:spcBef>
                <a:spcPts val="0"/>
              </a:spcBef>
              <a:spcAft>
                <a:spcPts val="0"/>
              </a:spcAft>
              <a:defRPr/>
            </a:pPr>
            <a:r>
              <a:rPr lang="en-GB" sz="3600" b="1" dirty="0">
                <a:solidFill>
                  <a:schemeClr val="bg2">
                    <a:lumMod val="10000"/>
                  </a:schemeClr>
                </a:solidFill>
                <a:latin typeface="Lato" panose="020F0502020204030203" pitchFamily="34" charset="0"/>
                <a:cs typeface="+mn-cs"/>
              </a:rPr>
              <a:t>2023</a:t>
            </a:r>
            <a:endParaRPr lang="en-GB" b="1" dirty="0">
              <a:solidFill>
                <a:schemeClr val="bg2">
                  <a:lumMod val="10000"/>
                </a:schemeClr>
              </a:solidFill>
              <a:latin typeface="Lato" panose="020F0502020204030203" pitchFamily="34" charset="0"/>
              <a:cs typeface="+mn-cs"/>
            </a:endParaRPr>
          </a:p>
          <a:p>
            <a:pPr marL="342900" indent="-342900" fontAlgn="auto">
              <a:spcBef>
                <a:spcPts val="0"/>
              </a:spcBef>
              <a:spcAft>
                <a:spcPts val="0"/>
              </a:spcAft>
              <a:buFont typeface="+mj-lt"/>
              <a:buAutoNum type="arabicPeriod"/>
              <a:defRPr/>
            </a:pPr>
            <a:r>
              <a:rPr lang="en-GB" dirty="0">
                <a:solidFill>
                  <a:schemeClr val="bg2">
                    <a:lumMod val="10000"/>
                  </a:schemeClr>
                </a:solidFill>
                <a:latin typeface="Lato" panose="020F0502020204030203" pitchFamily="34" charset="0"/>
                <a:cs typeface="+mn-cs"/>
              </a:rPr>
              <a:t>Passenger numbers have increased by over 17% from 94 million in 2022 to 110 million last year.</a:t>
            </a:r>
          </a:p>
          <a:p>
            <a:pPr marL="342900" indent="-342900" fontAlgn="auto">
              <a:spcBef>
                <a:spcPts val="0"/>
              </a:spcBef>
              <a:spcAft>
                <a:spcPts val="0"/>
              </a:spcAft>
              <a:buFont typeface="+mj-lt"/>
              <a:buAutoNum type="arabicPeriod"/>
              <a:defRPr/>
            </a:pPr>
            <a:r>
              <a:rPr lang="en-GB" b="1" dirty="0">
                <a:solidFill>
                  <a:schemeClr val="bg2">
                    <a:lumMod val="10000"/>
                  </a:schemeClr>
                </a:solidFill>
                <a:latin typeface="-apple-system"/>
                <a:cs typeface="+mn-cs"/>
              </a:rPr>
              <a:t>63 </a:t>
            </a:r>
            <a:r>
              <a:rPr lang="en-GB" dirty="0">
                <a:solidFill>
                  <a:schemeClr val="bg2">
                    <a:lumMod val="10000"/>
                  </a:schemeClr>
                </a:solidFill>
                <a:latin typeface="Lato" panose="020F0502020204030203" pitchFamily="34" charset="0"/>
                <a:cs typeface="+mn-cs"/>
              </a:rPr>
              <a:t>daytime services, </a:t>
            </a:r>
            <a:r>
              <a:rPr lang="en-GB" b="1" dirty="0">
                <a:solidFill>
                  <a:schemeClr val="bg2">
                    <a:lumMod val="10000"/>
                  </a:schemeClr>
                </a:solidFill>
                <a:latin typeface="-apple-system"/>
                <a:cs typeface="+mn-cs"/>
              </a:rPr>
              <a:t>19 </a:t>
            </a:r>
            <a:r>
              <a:rPr lang="en-GB" dirty="0">
                <a:solidFill>
                  <a:schemeClr val="bg2">
                    <a:lumMod val="10000"/>
                  </a:schemeClr>
                </a:solidFill>
                <a:latin typeface="Lato" panose="020F0502020204030203" pitchFamily="34" charset="0"/>
                <a:cs typeface="+mn-cs"/>
              </a:rPr>
              <a:t>night bus routes and special event services</a:t>
            </a:r>
          </a:p>
          <a:p>
            <a:pPr marL="342900" indent="-342900" fontAlgn="auto">
              <a:spcBef>
                <a:spcPts val="0"/>
              </a:spcBef>
              <a:spcAft>
                <a:spcPts val="0"/>
              </a:spcAft>
              <a:buFont typeface="+mj-lt"/>
              <a:buAutoNum type="arabicPeriod"/>
              <a:defRPr/>
            </a:pPr>
            <a:r>
              <a:rPr lang="en-GB" b="1" dirty="0">
                <a:solidFill>
                  <a:schemeClr val="bg2">
                    <a:lumMod val="10000"/>
                  </a:schemeClr>
                </a:solidFill>
                <a:latin typeface="-apple-system"/>
                <a:cs typeface="+mn-cs"/>
              </a:rPr>
              <a:t>413</a:t>
            </a:r>
            <a:r>
              <a:rPr lang="en-GB" dirty="0">
                <a:solidFill>
                  <a:schemeClr val="bg2">
                    <a:lumMod val="10000"/>
                  </a:schemeClr>
                </a:solidFill>
                <a:latin typeface="Lato" panose="020F0502020204030203" pitchFamily="34" charset="0"/>
                <a:cs typeface="+mn-cs"/>
              </a:rPr>
              <a:t> drivers recruited and trained by Lothian’s dedicated training team</a:t>
            </a:r>
          </a:p>
          <a:p>
            <a:pPr marL="342900" indent="-342900" fontAlgn="auto">
              <a:spcBef>
                <a:spcPts val="0"/>
              </a:spcBef>
              <a:spcAft>
                <a:spcPts val="0"/>
              </a:spcAft>
              <a:buFont typeface="+mj-lt"/>
              <a:buAutoNum type="arabicPeriod"/>
              <a:defRPr/>
            </a:pPr>
            <a:r>
              <a:rPr lang="en-GB" b="1" dirty="0">
                <a:solidFill>
                  <a:schemeClr val="bg2">
                    <a:lumMod val="10000"/>
                  </a:schemeClr>
                </a:solidFill>
                <a:latin typeface="-apple-system"/>
                <a:cs typeface="+mn-cs"/>
              </a:rPr>
              <a:t>100,000</a:t>
            </a:r>
            <a:r>
              <a:rPr lang="en-GB" dirty="0">
                <a:solidFill>
                  <a:schemeClr val="bg2">
                    <a:lumMod val="10000"/>
                  </a:schemeClr>
                </a:solidFill>
                <a:latin typeface="Lato" panose="020F0502020204030203" pitchFamily="34" charset="0"/>
                <a:cs typeface="+mn-cs"/>
              </a:rPr>
              <a:t> contactless taps recorded in a single day in August</a:t>
            </a:r>
          </a:p>
          <a:p>
            <a:pPr marL="342900" indent="-342900" fontAlgn="auto">
              <a:spcBef>
                <a:spcPts val="0"/>
              </a:spcBef>
              <a:spcAft>
                <a:spcPts val="0"/>
              </a:spcAft>
              <a:buFont typeface="+mj-lt"/>
              <a:buAutoNum type="arabicPeriod"/>
              <a:defRPr/>
            </a:pPr>
            <a:r>
              <a:rPr lang="en-GB" b="1" dirty="0">
                <a:solidFill>
                  <a:schemeClr val="bg2">
                    <a:lumMod val="10000"/>
                  </a:schemeClr>
                </a:solidFill>
                <a:latin typeface="-apple-system"/>
                <a:cs typeface="+mn-cs"/>
              </a:rPr>
              <a:t>369,688</a:t>
            </a:r>
            <a:r>
              <a:rPr lang="en-GB" dirty="0">
                <a:solidFill>
                  <a:schemeClr val="bg2">
                    <a:lumMod val="10000"/>
                  </a:schemeClr>
                </a:solidFill>
                <a:latin typeface="Lato" panose="020F0502020204030203" pitchFamily="34" charset="0"/>
                <a:cs typeface="+mn-cs"/>
              </a:rPr>
              <a:t> downloads of Lothian’s journey planner app</a:t>
            </a:r>
          </a:p>
          <a:p>
            <a:pPr marL="342900" indent="-342900" fontAlgn="auto">
              <a:spcBef>
                <a:spcPts val="0"/>
              </a:spcBef>
              <a:spcAft>
                <a:spcPts val="0"/>
              </a:spcAft>
              <a:buFont typeface="+mj-lt"/>
              <a:buAutoNum type="arabicPeriod"/>
              <a:defRPr/>
            </a:pPr>
            <a:r>
              <a:rPr lang="en-GB" b="1" dirty="0">
                <a:solidFill>
                  <a:schemeClr val="bg2">
                    <a:lumMod val="10000"/>
                  </a:schemeClr>
                </a:solidFill>
                <a:latin typeface="-apple-system"/>
                <a:cs typeface="+mn-cs"/>
              </a:rPr>
              <a:t>1,225,251</a:t>
            </a:r>
            <a:r>
              <a:rPr lang="en-GB" dirty="0">
                <a:solidFill>
                  <a:schemeClr val="bg2">
                    <a:lumMod val="10000"/>
                  </a:schemeClr>
                </a:solidFill>
                <a:latin typeface="Lato" panose="020F0502020204030203" pitchFamily="34" charset="0"/>
                <a:cs typeface="+mn-cs"/>
              </a:rPr>
              <a:t> visits to the journey planner webpage</a:t>
            </a:r>
          </a:p>
          <a:p>
            <a:pPr marL="342900" indent="-342900" fontAlgn="auto">
              <a:spcBef>
                <a:spcPts val="0"/>
              </a:spcBef>
              <a:spcAft>
                <a:spcPts val="0"/>
              </a:spcAft>
              <a:buFont typeface="+mj-lt"/>
              <a:buAutoNum type="arabicPeriod"/>
              <a:defRPr/>
            </a:pPr>
            <a:r>
              <a:rPr lang="en-GB" b="1" dirty="0">
                <a:solidFill>
                  <a:schemeClr val="bg2">
                    <a:lumMod val="10000"/>
                  </a:schemeClr>
                </a:solidFill>
                <a:latin typeface="-apple-system"/>
                <a:cs typeface="+mn-cs"/>
              </a:rPr>
              <a:t>26.7 million</a:t>
            </a:r>
            <a:r>
              <a:rPr lang="en-GB" dirty="0">
                <a:solidFill>
                  <a:schemeClr val="bg2">
                    <a:lumMod val="10000"/>
                  </a:schemeClr>
                </a:solidFill>
                <a:latin typeface="Lato" panose="020F0502020204030203" pitchFamily="34" charset="0"/>
                <a:cs typeface="+mn-cs"/>
              </a:rPr>
              <a:t> miles operated throughout 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500313" y="338138"/>
            <a:ext cx="8828087" cy="1223962"/>
          </a:xfrm>
        </p:spPr>
        <p:txBody>
          <a:bodyPr/>
          <a:lstStyle/>
          <a:p>
            <a:endParaRPr lang="en-GB" smtClean="0"/>
          </a:p>
        </p:txBody>
      </p:sp>
      <p:sp>
        <p:nvSpPr>
          <p:cNvPr id="30722"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30723"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749352-F5C0-4A67-BFAE-F2308CCE7F71}" type="slidenum">
              <a:rPr lang="en-GB">
                <a:cs typeface="Arial" charset="0"/>
              </a:rPr>
              <a:pPr fontAlgn="base">
                <a:spcBef>
                  <a:spcPct val="0"/>
                </a:spcBef>
                <a:spcAft>
                  <a:spcPct val="0"/>
                </a:spcAft>
              </a:pPr>
              <a:t>12</a:t>
            </a:fld>
            <a:endParaRPr lang="en-GB">
              <a:cs typeface="Arial" charset="0"/>
            </a:endParaRPr>
          </a:p>
        </p:txBody>
      </p:sp>
      <p:sp>
        <p:nvSpPr>
          <p:cNvPr id="30724" name="Text Placeholder 4"/>
          <p:cNvSpPr>
            <a:spLocks noGrp="1"/>
          </p:cNvSpPr>
          <p:nvPr>
            <p:ph type="body" sz="quarter" idx="13"/>
          </p:nvPr>
        </p:nvSpPr>
        <p:spPr>
          <a:xfrm>
            <a:off x="2500313" y="2012950"/>
            <a:ext cx="8828087" cy="4062413"/>
          </a:xfrm>
        </p:spPr>
        <p:txBody>
          <a:bodyPr/>
          <a:lstStyle/>
          <a:p>
            <a:pPr>
              <a:buSzTx/>
              <a:buFont typeface="Arial" charset="0"/>
              <a:buChar char="•"/>
            </a:pPr>
            <a:endParaRPr lang="en-GB" smtClean="0"/>
          </a:p>
        </p:txBody>
      </p:sp>
      <p:pic>
        <p:nvPicPr>
          <p:cNvPr id="30725" name="Picture 6" descr="A group of people standing next to a train&#10;&#10;Description automatically generated"/>
          <p:cNvPicPr>
            <a:picLocks noChangeAspect="1"/>
          </p:cNvPicPr>
          <p:nvPr/>
        </p:nvPicPr>
        <p:blipFill>
          <a:blip r:embed="rId3"/>
          <a:srcRect/>
          <a:stretch>
            <a:fillRect/>
          </a:stretch>
        </p:blipFill>
        <p:spPr bwMode="auto">
          <a:xfrm>
            <a:off x="0" y="0"/>
            <a:ext cx="5164138" cy="6858000"/>
          </a:xfrm>
          <a:prstGeom prst="rect">
            <a:avLst/>
          </a:prstGeom>
          <a:noFill/>
          <a:ln w="9525">
            <a:noFill/>
            <a:miter lim="800000"/>
            <a:headEnd/>
            <a:tailEnd/>
          </a:ln>
        </p:spPr>
      </p:pic>
      <p:pic>
        <p:nvPicPr>
          <p:cNvPr id="30726" name="Picture 8" descr="A person standing next to a train&#10;&#10;Description automatically generated"/>
          <p:cNvPicPr>
            <a:picLocks noChangeAspect="1"/>
          </p:cNvPicPr>
          <p:nvPr/>
        </p:nvPicPr>
        <p:blipFill>
          <a:blip r:embed="rId4"/>
          <a:srcRect/>
          <a:stretch>
            <a:fillRect/>
          </a:stretch>
        </p:blipFill>
        <p:spPr bwMode="auto">
          <a:xfrm>
            <a:off x="5745163" y="0"/>
            <a:ext cx="9109075" cy="6858000"/>
          </a:xfrm>
          <a:prstGeom prst="rect">
            <a:avLst/>
          </a:prstGeom>
          <a:noFill/>
          <a:ln w="9525">
            <a:noFill/>
            <a:miter lim="800000"/>
            <a:headEnd/>
            <a:tailEnd/>
          </a:ln>
        </p:spPr>
      </p:pic>
      <p:pic>
        <p:nvPicPr>
          <p:cNvPr id="2054" name="Picture 6" descr="Hardie prepares conclusions on Edinburgh's tram debacle"/>
          <p:cNvPicPr>
            <a:picLocks noChangeAspect="1" noChangeArrowheads="1"/>
          </p:cNvPicPr>
          <p:nvPr/>
        </p:nvPicPr>
        <p:blipFill>
          <a:blip r:embed="rId5"/>
          <a:srcRect/>
          <a:stretch>
            <a:fillRect/>
          </a:stretch>
        </p:blipFill>
        <p:spPr bwMode="auto">
          <a:xfrm>
            <a:off x="3092450" y="2928938"/>
            <a:ext cx="4786313" cy="3590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2500313" y="338138"/>
            <a:ext cx="8828087" cy="1223962"/>
          </a:xfrm>
        </p:spPr>
        <p:txBody>
          <a:bodyPr/>
          <a:lstStyle/>
          <a:p>
            <a:endParaRPr lang="en-GB" smtClean="0"/>
          </a:p>
        </p:txBody>
      </p:sp>
      <p:sp>
        <p:nvSpPr>
          <p:cNvPr id="32770"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32771"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509B0A-11DD-44B2-A4C6-E752F94DEB49}" type="slidenum">
              <a:rPr lang="en-GB">
                <a:cs typeface="Arial" charset="0"/>
              </a:rPr>
              <a:pPr fontAlgn="base">
                <a:spcBef>
                  <a:spcPct val="0"/>
                </a:spcBef>
                <a:spcAft>
                  <a:spcPct val="0"/>
                </a:spcAft>
              </a:pPr>
              <a:t>13</a:t>
            </a:fld>
            <a:endParaRPr lang="en-GB">
              <a:cs typeface="Arial" charset="0"/>
            </a:endParaRPr>
          </a:p>
        </p:txBody>
      </p:sp>
      <p:sp>
        <p:nvSpPr>
          <p:cNvPr id="32772" name="Text Placeholder 4"/>
          <p:cNvSpPr>
            <a:spLocks noGrp="1"/>
          </p:cNvSpPr>
          <p:nvPr>
            <p:ph type="body" sz="quarter" idx="13"/>
          </p:nvPr>
        </p:nvSpPr>
        <p:spPr>
          <a:xfrm>
            <a:off x="2500313" y="2012950"/>
            <a:ext cx="8828087" cy="4062413"/>
          </a:xfrm>
        </p:spPr>
        <p:txBody>
          <a:bodyPr/>
          <a:lstStyle/>
          <a:p>
            <a:pPr>
              <a:buSzTx/>
              <a:buFont typeface="Arial" charset="0"/>
              <a:buChar char="•"/>
            </a:pPr>
            <a:endParaRPr lang="en-GB" smtClean="0"/>
          </a:p>
        </p:txBody>
      </p:sp>
      <p:pic>
        <p:nvPicPr>
          <p:cNvPr id="32773" name="Picture 6"/>
          <p:cNvPicPr>
            <a:picLocks noChangeAspect="1"/>
          </p:cNvPicPr>
          <p:nvPr/>
        </p:nvPicPr>
        <p:blipFill>
          <a:blip r:embed="rId2"/>
          <a:srcRect/>
          <a:stretch>
            <a:fillRect/>
          </a:stretch>
        </p:blipFill>
        <p:spPr bwMode="auto">
          <a:xfrm>
            <a:off x="-11113" y="0"/>
            <a:ext cx="12203113" cy="7153275"/>
          </a:xfrm>
          <a:prstGeom prst="rect">
            <a:avLst/>
          </a:prstGeom>
          <a:noFill/>
          <a:ln w="9525">
            <a:noFill/>
            <a:miter lim="800000"/>
            <a:headEnd/>
            <a:tailEnd/>
          </a:ln>
        </p:spPr>
      </p:pic>
      <p:sp>
        <p:nvSpPr>
          <p:cNvPr id="6" name="Rectangle 5">
            <a:extLst>
              <a:ext uri="{FF2B5EF4-FFF2-40B4-BE49-F238E27FC236}"/>
            </a:extLst>
          </p:cNvPr>
          <p:cNvSpPr/>
          <p:nvPr/>
        </p:nvSpPr>
        <p:spPr>
          <a:xfrm>
            <a:off x="7173913" y="876300"/>
            <a:ext cx="1263650" cy="1716088"/>
          </a:xfrm>
          <a:prstGeom prst="rect">
            <a:avLst/>
          </a:prstGeom>
          <a:noFill/>
          <a:ln w="76200"/>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GB">
              <a:solidFill>
                <a:sysClr val="windowText" lastClr="000000"/>
              </a:solidFill>
            </a:endParaRPr>
          </a:p>
        </p:txBody>
      </p:sp>
      <p:pic>
        <p:nvPicPr>
          <p:cNvPr id="8" name="Picture 7">
            <a:extLst>
              <a:ext uri="{FF2B5EF4-FFF2-40B4-BE49-F238E27FC236}"/>
            </a:extLst>
          </p:cNvPr>
          <p:cNvPicPr>
            <a:picLocks noChangeAspect="1"/>
          </p:cNvPicPr>
          <p:nvPr/>
        </p:nvPicPr>
        <p:blipFill>
          <a:blip r:embed="rId3"/>
          <a:stretch>
            <a:fillRect/>
          </a:stretch>
        </p:blipFill>
        <p:spPr>
          <a:xfrm rot="21348516">
            <a:off x="3250931" y="4282390"/>
            <a:ext cx="3981774" cy="2391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endParaRPr lang="en-GB" smtClean="0"/>
          </a:p>
        </p:txBody>
      </p:sp>
      <p:sp>
        <p:nvSpPr>
          <p:cNvPr id="33794" name="Content Placeholder 2"/>
          <p:cNvSpPr>
            <a:spLocks noGrp="1"/>
          </p:cNvSpPr>
          <p:nvPr>
            <p:ph idx="1"/>
          </p:nvPr>
        </p:nvSpPr>
        <p:spPr/>
        <p:txBody>
          <a:bodyPr/>
          <a:lstStyle/>
          <a:p>
            <a:endParaRPr lang="en-GB" smtClean="0"/>
          </a:p>
        </p:txBody>
      </p:sp>
      <p:sp>
        <p:nvSpPr>
          <p:cNvPr id="33795" name="Date Placeholder 3"/>
          <p:cNvSpPr>
            <a:spLocks noGrp="1"/>
          </p:cNvSpPr>
          <p:nvPr>
            <p:ph type="dt" sz="quarter" idx="10"/>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7CBF4B87-87FA-4A43-818A-B1A4B41F5A54}" type="datetime1">
              <a:rPr lang="en-GB">
                <a:cs typeface="Arial" charset="0"/>
              </a:rPr>
              <a:pPr fontAlgn="base">
                <a:spcBef>
                  <a:spcPct val="0"/>
                </a:spcBef>
                <a:spcAft>
                  <a:spcPct val="0"/>
                </a:spcAft>
              </a:pPr>
              <a:t>03/03/2024</a:t>
            </a:fld>
            <a:endParaRPr lang="en-GB">
              <a:cs typeface="Arial" charset="0"/>
            </a:endParaRPr>
          </a:p>
        </p:txBody>
      </p:sp>
      <p:sp>
        <p:nvSpPr>
          <p:cNvPr id="33796"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33797"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829BBC-024B-435D-B54F-6EF1F6B65330}" type="slidenum">
              <a:rPr lang="en-GB">
                <a:cs typeface="Arial" charset="0"/>
              </a:rPr>
              <a:pPr fontAlgn="base">
                <a:spcBef>
                  <a:spcPct val="0"/>
                </a:spcBef>
                <a:spcAft>
                  <a:spcPct val="0"/>
                </a:spcAft>
              </a:pPr>
              <a:t>14</a:t>
            </a:fld>
            <a:endParaRPr lang="en-GB">
              <a:cs typeface="Arial" charset="0"/>
            </a:endParaRPr>
          </a:p>
        </p:txBody>
      </p:sp>
      <p:pic>
        <p:nvPicPr>
          <p:cNvPr id="33798" name="Picture 20" descr="Trams to Newhaven (@TramstoNewhaven) / X"/>
          <p:cNvPicPr>
            <a:picLocks noChangeAspect="1" noChangeArrowheads="1"/>
          </p:cNvPicPr>
          <p:nvPr/>
        </p:nvPicPr>
        <p:blipFill>
          <a:blip r:embed="rId2"/>
          <a:srcRect/>
          <a:stretch>
            <a:fillRect/>
          </a:stretch>
        </p:blipFill>
        <p:spPr bwMode="auto">
          <a:xfrm>
            <a:off x="328613" y="600075"/>
            <a:ext cx="5864225" cy="3784600"/>
          </a:xfrm>
          <a:prstGeom prst="rect">
            <a:avLst/>
          </a:prstGeom>
          <a:noFill/>
          <a:ln w="9525">
            <a:noFill/>
            <a:miter lim="800000"/>
            <a:headEnd/>
            <a:tailEnd/>
          </a:ln>
        </p:spPr>
      </p:pic>
      <p:pic>
        <p:nvPicPr>
          <p:cNvPr id="33799" name="Picture 21" descr="A black text on a white background&#10;&#10;Description automatically generated"/>
          <p:cNvPicPr>
            <a:picLocks noChangeAspect="1"/>
          </p:cNvPicPr>
          <p:nvPr/>
        </p:nvPicPr>
        <p:blipFill>
          <a:blip r:embed="rId3"/>
          <a:srcRect/>
          <a:stretch>
            <a:fillRect/>
          </a:stretch>
        </p:blipFill>
        <p:spPr bwMode="auto">
          <a:xfrm>
            <a:off x="6699250" y="2008188"/>
            <a:ext cx="4997450" cy="1062037"/>
          </a:xfrm>
          <a:prstGeom prst="rect">
            <a:avLst/>
          </a:prstGeom>
          <a:noFill/>
          <a:ln w="9525">
            <a:noFill/>
            <a:miter lim="800000"/>
            <a:headEnd/>
            <a:tailEnd/>
          </a:ln>
        </p:spPr>
      </p:pic>
      <p:sp>
        <p:nvSpPr>
          <p:cNvPr id="23" name="Rectangle 22">
            <a:extLst>
              <a:ext uri="{FF2B5EF4-FFF2-40B4-BE49-F238E27FC236}"/>
            </a:extLst>
          </p:cNvPr>
          <p:cNvSpPr/>
          <p:nvPr/>
        </p:nvSpPr>
        <p:spPr>
          <a:xfrm>
            <a:off x="0" y="4987925"/>
            <a:ext cx="12192000" cy="1887538"/>
          </a:xfrm>
          <a:prstGeom prst="rect">
            <a:avLst/>
          </a:prstGeom>
          <a:solidFill>
            <a:srgbClr val="569CB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3801" name="Title 1"/>
          <p:cNvSpPr txBox="1">
            <a:spLocks/>
          </p:cNvSpPr>
          <p:nvPr/>
        </p:nvSpPr>
        <p:spPr bwMode="auto">
          <a:xfrm>
            <a:off x="388938" y="5632450"/>
            <a:ext cx="12118975" cy="701675"/>
          </a:xfrm>
          <a:prstGeom prst="rect">
            <a:avLst/>
          </a:prstGeom>
          <a:noFill/>
          <a:ln w="9525">
            <a:noFill/>
            <a:miter lim="800000"/>
            <a:headEnd/>
            <a:tailEnd/>
          </a:ln>
        </p:spPr>
        <p:txBody>
          <a:bodyPr anchor="b"/>
          <a:lstStyle/>
          <a:p>
            <a:pPr>
              <a:lnSpc>
                <a:spcPct val="90000"/>
              </a:lnSpc>
            </a:pPr>
            <a:r>
              <a:rPr lang="en-GB" sz="4400" b="1">
                <a:solidFill>
                  <a:srgbClr val="FFFFFF"/>
                </a:solidFill>
                <a:latin typeface="Verdana" pitchFamily="34" charset="0"/>
              </a:rPr>
              <a:t>Granton to Bioquarter, and Beyond.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skm portrait logo"/>
          <p:cNvPicPr>
            <a:picLocks noChangeAspect="1"/>
          </p:cNvPicPr>
          <p:nvPr/>
        </p:nvPicPr>
        <p:blipFill>
          <a:blip r:embed="rId3"/>
          <a:srcRect/>
          <a:stretch>
            <a:fillRect/>
          </a:stretch>
        </p:blipFill>
        <p:spPr bwMode="auto">
          <a:xfrm>
            <a:off x="8540750" y="6353175"/>
            <a:ext cx="993775" cy="228600"/>
          </a:xfrm>
          <a:prstGeom prst="rect">
            <a:avLst/>
          </a:prstGeom>
          <a:noFill/>
          <a:ln w="9525">
            <a:noFill/>
            <a:miter lim="800000"/>
            <a:headEnd/>
            <a:tailEnd/>
          </a:ln>
        </p:spPr>
      </p:pic>
      <p:pic>
        <p:nvPicPr>
          <p:cNvPr id="34818" name="Picture 6"/>
          <p:cNvPicPr>
            <a:picLocks noChangeAspect="1"/>
          </p:cNvPicPr>
          <p:nvPr/>
        </p:nvPicPr>
        <p:blipFill>
          <a:blip r:embed="rId4"/>
          <a:srcRect/>
          <a:stretch>
            <a:fillRect/>
          </a:stretch>
        </p:blipFill>
        <p:spPr bwMode="auto">
          <a:xfrm>
            <a:off x="9720263" y="6346825"/>
            <a:ext cx="741362" cy="244475"/>
          </a:xfrm>
          <a:prstGeom prst="rect">
            <a:avLst/>
          </a:prstGeom>
          <a:noFill/>
          <a:ln w="9525">
            <a:noFill/>
            <a:miter lim="800000"/>
            <a:headEnd/>
            <a:tailEnd/>
          </a:ln>
        </p:spPr>
      </p:pic>
      <p:pic>
        <p:nvPicPr>
          <p:cNvPr id="34819" name="Picture 5"/>
          <p:cNvPicPr>
            <a:picLocks noChangeAspect="1"/>
          </p:cNvPicPr>
          <p:nvPr/>
        </p:nvPicPr>
        <p:blipFill>
          <a:blip r:embed="rId5"/>
          <a:srcRect/>
          <a:stretch>
            <a:fillRect/>
          </a:stretch>
        </p:blipFill>
        <p:spPr bwMode="auto">
          <a:xfrm>
            <a:off x="10610850" y="6334125"/>
            <a:ext cx="1258888" cy="269875"/>
          </a:xfrm>
          <a:prstGeom prst="rect">
            <a:avLst/>
          </a:prstGeom>
          <a:noFill/>
          <a:ln w="9525">
            <a:noFill/>
            <a:miter lim="800000"/>
            <a:headEnd/>
            <a:tailEnd/>
          </a:ln>
        </p:spPr>
      </p:pic>
      <p:sp>
        <p:nvSpPr>
          <p:cNvPr id="8" name="Title 5">
            <a:extLst>
              <a:ext uri="{FF2B5EF4-FFF2-40B4-BE49-F238E27FC236}"/>
            </a:extLst>
          </p:cNvPr>
          <p:cNvSpPr>
            <a:spLocks noGrp="1"/>
          </p:cNvSpPr>
          <p:nvPr>
            <p:ph type="title"/>
          </p:nvPr>
        </p:nvSpPr>
        <p:spPr>
          <a:xfrm>
            <a:off x="334963" y="128588"/>
            <a:ext cx="11522075" cy="641350"/>
          </a:xfrm>
        </p:spPr>
        <p:txBody>
          <a:bodyPr rtlCol="0">
            <a:normAutofit/>
          </a:bodyPr>
          <a:lstStyle/>
          <a:p>
            <a:pPr fontAlgn="auto">
              <a:spcAft>
                <a:spcPts val="0"/>
              </a:spcAft>
              <a:defRPr/>
            </a:pPr>
            <a:r>
              <a:rPr lang="en-US" sz="2800" spc="-100">
                <a:latin typeface="Arial" panose="020B0604020202020204" pitchFamily="34" charset="0"/>
                <a:cs typeface="Arial" panose="020B0604020202020204" pitchFamily="34" charset="0"/>
              </a:rPr>
              <a:t>Recommendations – Roseburn / Orchard Brae</a:t>
            </a:r>
          </a:p>
        </p:txBody>
      </p:sp>
      <p:pic>
        <p:nvPicPr>
          <p:cNvPr id="34821" name="Picture 8" descr="A map of a city&#10;&#10;Description automatically generated"/>
          <p:cNvPicPr>
            <a:picLocks noChangeAspect="1"/>
          </p:cNvPicPr>
          <p:nvPr/>
        </p:nvPicPr>
        <p:blipFill>
          <a:blip r:embed="rId6"/>
          <a:srcRect/>
          <a:stretch>
            <a:fillRect/>
          </a:stretch>
        </p:blipFill>
        <p:spPr bwMode="auto">
          <a:xfrm>
            <a:off x="322263" y="49213"/>
            <a:ext cx="11755437" cy="6858000"/>
          </a:xfrm>
          <a:prstGeom prst="rect">
            <a:avLst/>
          </a:prstGeom>
          <a:noFill/>
          <a:ln w="9525">
            <a:noFill/>
            <a:miter lim="800000"/>
            <a:headEnd/>
            <a:tailEnd/>
          </a:ln>
        </p:spPr>
      </p:pic>
      <p:sp>
        <p:nvSpPr>
          <p:cNvPr id="2" name="Rectangle 1">
            <a:extLst>
              <a:ext uri="{FF2B5EF4-FFF2-40B4-BE49-F238E27FC236}"/>
            </a:extLst>
          </p:cNvPr>
          <p:cNvSpPr/>
          <p:nvPr/>
        </p:nvSpPr>
        <p:spPr>
          <a:xfrm rot="19889340">
            <a:off x="3754438" y="1336675"/>
            <a:ext cx="1309687" cy="1816100"/>
          </a:xfrm>
          <a:prstGeom prst="rect">
            <a:avLst/>
          </a:prstGeom>
          <a:noFill/>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a:p>
        </p:txBody>
      </p:sp>
      <p:sp>
        <p:nvSpPr>
          <p:cNvPr id="3" name="Rectangle 2">
            <a:extLst>
              <a:ext uri="{FF2B5EF4-FFF2-40B4-BE49-F238E27FC236}"/>
            </a:extLst>
          </p:cNvPr>
          <p:cNvSpPr/>
          <p:nvPr/>
        </p:nvSpPr>
        <p:spPr>
          <a:xfrm rot="15007084">
            <a:off x="5065713" y="2292350"/>
            <a:ext cx="1138237" cy="1611313"/>
          </a:xfrm>
          <a:prstGeom prst="rect">
            <a:avLst/>
          </a:prstGeom>
          <a:no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a:p>
        </p:txBody>
      </p:sp>
      <p:sp>
        <p:nvSpPr>
          <p:cNvPr id="4" name="Rectangle 3">
            <a:extLst>
              <a:ext uri="{FF2B5EF4-FFF2-40B4-BE49-F238E27FC236}"/>
            </a:extLst>
          </p:cNvPr>
          <p:cNvSpPr/>
          <p:nvPr/>
        </p:nvSpPr>
        <p:spPr>
          <a:xfrm rot="19889340">
            <a:off x="8080375" y="3279775"/>
            <a:ext cx="2879725" cy="3130550"/>
          </a:xfrm>
          <a:prstGeom prst="rect">
            <a:avLst/>
          </a:prstGeom>
          <a:noFill/>
          <a:ln w="381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a:p>
        </p:txBody>
      </p:sp>
      <p:sp>
        <p:nvSpPr>
          <p:cNvPr id="10" name="Rectangle 9">
            <a:extLst>
              <a:ext uri="{FF2B5EF4-FFF2-40B4-BE49-F238E27FC236}"/>
            </a:extLst>
          </p:cNvPr>
          <p:cNvSpPr/>
          <p:nvPr/>
        </p:nvSpPr>
        <p:spPr>
          <a:xfrm rot="13908996">
            <a:off x="6127750" y="3748088"/>
            <a:ext cx="1895475" cy="736600"/>
          </a:xfrm>
          <a:prstGeom prst="rect">
            <a:avLst/>
          </a:prstGeom>
          <a:noFill/>
          <a:ln w="38100">
            <a:solidFill>
              <a:srgbClr val="FFFF00"/>
            </a:solidFill>
            <a:prstDash val="sysDash"/>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skm portrait logo"/>
          <p:cNvPicPr>
            <a:picLocks noChangeAspect="1"/>
          </p:cNvPicPr>
          <p:nvPr/>
        </p:nvPicPr>
        <p:blipFill>
          <a:blip r:embed="rId3"/>
          <a:srcRect/>
          <a:stretch>
            <a:fillRect/>
          </a:stretch>
        </p:blipFill>
        <p:spPr bwMode="auto">
          <a:xfrm>
            <a:off x="8540750" y="6353175"/>
            <a:ext cx="993775" cy="228600"/>
          </a:xfrm>
          <a:prstGeom prst="rect">
            <a:avLst/>
          </a:prstGeom>
          <a:noFill/>
          <a:ln w="9525">
            <a:noFill/>
            <a:miter lim="800000"/>
            <a:headEnd/>
            <a:tailEnd/>
          </a:ln>
        </p:spPr>
      </p:pic>
      <p:pic>
        <p:nvPicPr>
          <p:cNvPr id="36866" name="Picture 6"/>
          <p:cNvPicPr>
            <a:picLocks noChangeAspect="1"/>
          </p:cNvPicPr>
          <p:nvPr/>
        </p:nvPicPr>
        <p:blipFill>
          <a:blip r:embed="rId4"/>
          <a:srcRect/>
          <a:stretch>
            <a:fillRect/>
          </a:stretch>
        </p:blipFill>
        <p:spPr bwMode="auto">
          <a:xfrm>
            <a:off x="9720263" y="6346825"/>
            <a:ext cx="741362" cy="244475"/>
          </a:xfrm>
          <a:prstGeom prst="rect">
            <a:avLst/>
          </a:prstGeom>
          <a:noFill/>
          <a:ln w="9525">
            <a:noFill/>
            <a:miter lim="800000"/>
            <a:headEnd/>
            <a:tailEnd/>
          </a:ln>
        </p:spPr>
      </p:pic>
      <p:pic>
        <p:nvPicPr>
          <p:cNvPr id="36867" name="Picture 5"/>
          <p:cNvPicPr>
            <a:picLocks noChangeAspect="1"/>
          </p:cNvPicPr>
          <p:nvPr/>
        </p:nvPicPr>
        <p:blipFill>
          <a:blip r:embed="rId5"/>
          <a:srcRect/>
          <a:stretch>
            <a:fillRect/>
          </a:stretch>
        </p:blipFill>
        <p:spPr bwMode="auto">
          <a:xfrm>
            <a:off x="10610850" y="6334125"/>
            <a:ext cx="1258888" cy="269875"/>
          </a:xfrm>
          <a:prstGeom prst="rect">
            <a:avLst/>
          </a:prstGeom>
          <a:noFill/>
          <a:ln w="9525">
            <a:noFill/>
            <a:miter lim="800000"/>
            <a:headEnd/>
            <a:tailEnd/>
          </a:ln>
        </p:spPr>
      </p:pic>
      <p:sp>
        <p:nvSpPr>
          <p:cNvPr id="8" name="Title 5">
            <a:extLst>
              <a:ext uri="{FF2B5EF4-FFF2-40B4-BE49-F238E27FC236}"/>
            </a:extLst>
          </p:cNvPr>
          <p:cNvSpPr>
            <a:spLocks noGrp="1"/>
          </p:cNvSpPr>
          <p:nvPr>
            <p:ph type="title"/>
          </p:nvPr>
        </p:nvSpPr>
        <p:spPr>
          <a:xfrm>
            <a:off x="334963" y="128588"/>
            <a:ext cx="11522075" cy="641350"/>
          </a:xfrm>
        </p:spPr>
        <p:txBody>
          <a:bodyPr rtlCol="0">
            <a:normAutofit/>
          </a:bodyPr>
          <a:lstStyle/>
          <a:p>
            <a:pPr fontAlgn="auto">
              <a:spcAft>
                <a:spcPts val="0"/>
              </a:spcAft>
              <a:defRPr/>
            </a:pPr>
            <a:r>
              <a:rPr lang="en-US" sz="2800" spc="-100" dirty="0" err="1">
                <a:latin typeface="Arial" panose="020B0604020202020204" pitchFamily="34" charset="0"/>
                <a:cs typeface="Arial" panose="020B0604020202020204" pitchFamily="34" charset="0"/>
              </a:rPr>
              <a:t>Roseburn</a:t>
            </a:r>
            <a:r>
              <a:rPr lang="en-US" sz="2800" spc="-100" dirty="0">
                <a:latin typeface="Arial" panose="020B0604020202020204" pitchFamily="34" charset="0"/>
                <a:cs typeface="Arial" panose="020B0604020202020204" pitchFamily="34" charset="0"/>
              </a:rPr>
              <a:t> / Dean Bridge</a:t>
            </a:r>
          </a:p>
        </p:txBody>
      </p:sp>
      <p:sp>
        <p:nvSpPr>
          <p:cNvPr id="36869" name="TextBox 1"/>
          <p:cNvSpPr txBox="1">
            <a:spLocks noChangeArrowheads="1"/>
          </p:cNvSpPr>
          <p:nvPr/>
        </p:nvSpPr>
        <p:spPr bwMode="auto">
          <a:xfrm>
            <a:off x="293688" y="2032000"/>
            <a:ext cx="7208837" cy="923925"/>
          </a:xfrm>
          <a:prstGeom prst="rect">
            <a:avLst/>
          </a:prstGeom>
          <a:noFill/>
          <a:ln w="9525">
            <a:noFill/>
            <a:miter lim="800000"/>
            <a:headEnd/>
            <a:tailEnd/>
          </a:ln>
        </p:spPr>
        <p:txBody>
          <a:bodyPr>
            <a:spAutoFit/>
          </a:bodyPr>
          <a:lstStyle/>
          <a:p>
            <a:pPr>
              <a:spcBef>
                <a:spcPts val="700"/>
              </a:spcBef>
              <a:spcAft>
                <a:spcPts val="700"/>
              </a:spcAft>
            </a:pPr>
            <a:r>
              <a:rPr lang="en-US" b="1">
                <a:solidFill>
                  <a:srgbClr val="36854E"/>
                </a:solidFill>
              </a:rPr>
              <a:t>Orchard Brae Corridor</a:t>
            </a:r>
            <a:r>
              <a:rPr lang="en-US" b="1">
                <a:solidFill>
                  <a:srgbClr val="2314DC"/>
                </a:solidFill>
              </a:rPr>
              <a:t/>
            </a:r>
            <a:br>
              <a:rPr lang="en-US" b="1">
                <a:solidFill>
                  <a:srgbClr val="2314DC"/>
                </a:solidFill>
              </a:rPr>
            </a:br>
            <a:r>
              <a:rPr lang="en-US">
                <a:solidFill>
                  <a:srgbClr val="161B21"/>
                </a:solidFill>
              </a:rPr>
              <a:t>Design assumption is that active travel provision would remain on Roseburn with no segregated cycling provision adjacent on-street</a:t>
            </a:r>
          </a:p>
        </p:txBody>
      </p:sp>
      <p:pic>
        <p:nvPicPr>
          <p:cNvPr id="36870" name="Picture 3"/>
          <p:cNvPicPr>
            <a:picLocks noChangeAspect="1"/>
          </p:cNvPicPr>
          <p:nvPr/>
        </p:nvPicPr>
        <p:blipFill>
          <a:blip r:embed="rId6"/>
          <a:srcRect/>
          <a:stretch>
            <a:fillRect/>
          </a:stretch>
        </p:blipFill>
        <p:spPr bwMode="auto">
          <a:xfrm>
            <a:off x="7461250" y="71438"/>
            <a:ext cx="4637088" cy="3322637"/>
          </a:xfrm>
          <a:prstGeom prst="rect">
            <a:avLst/>
          </a:prstGeom>
          <a:noFill/>
          <a:ln w="9525">
            <a:noFill/>
            <a:miter lim="800000"/>
            <a:headEnd/>
            <a:tailEnd/>
          </a:ln>
        </p:spPr>
      </p:pic>
      <p:sp>
        <p:nvSpPr>
          <p:cNvPr id="36871" name="TextBox 11"/>
          <p:cNvSpPr txBox="1">
            <a:spLocks noChangeArrowheads="1"/>
          </p:cNvSpPr>
          <p:nvPr/>
        </p:nvSpPr>
        <p:spPr bwMode="auto">
          <a:xfrm>
            <a:off x="293688" y="1006475"/>
            <a:ext cx="6094412" cy="922338"/>
          </a:xfrm>
          <a:prstGeom prst="rect">
            <a:avLst/>
          </a:prstGeom>
          <a:noFill/>
          <a:ln w="9525">
            <a:noFill/>
            <a:miter lim="800000"/>
            <a:headEnd/>
            <a:tailEnd/>
          </a:ln>
        </p:spPr>
        <p:txBody>
          <a:bodyPr>
            <a:spAutoFit/>
          </a:bodyPr>
          <a:lstStyle/>
          <a:p>
            <a:pPr>
              <a:spcBef>
                <a:spcPts val="1200"/>
              </a:spcBef>
              <a:spcAft>
                <a:spcPts val="700"/>
              </a:spcAft>
            </a:pPr>
            <a:r>
              <a:rPr lang="en-US" b="1">
                <a:solidFill>
                  <a:schemeClr val="accent1"/>
                </a:solidFill>
              </a:rPr>
              <a:t>Roseburn Corridor</a:t>
            </a:r>
            <a:br>
              <a:rPr lang="en-US" b="1">
                <a:solidFill>
                  <a:schemeClr val="accent1"/>
                </a:solidFill>
              </a:rPr>
            </a:br>
            <a:r>
              <a:rPr lang="en-US">
                <a:solidFill>
                  <a:srgbClr val="161B21"/>
                </a:solidFill>
                <a:cs typeface="Calibri" pitchFamily="34" charset="0"/>
              </a:rPr>
              <a:t>Proposed design solution similar to that for which Powers have been granted    </a:t>
            </a:r>
          </a:p>
        </p:txBody>
      </p:sp>
      <p:pic>
        <p:nvPicPr>
          <p:cNvPr id="36872" name="Picture 2" descr="A black text on a white background&#10;&#10;Description automatically generated"/>
          <p:cNvPicPr>
            <a:picLocks noChangeAspect="1"/>
          </p:cNvPicPr>
          <p:nvPr/>
        </p:nvPicPr>
        <p:blipFill>
          <a:blip r:embed="rId7"/>
          <a:srcRect l="-2" t="-33293" r="-33295" b="3912"/>
          <a:stretch>
            <a:fillRect/>
          </a:stretch>
        </p:blipFill>
        <p:spPr bwMode="auto">
          <a:xfrm>
            <a:off x="6489700" y="6316663"/>
            <a:ext cx="2493963" cy="514350"/>
          </a:xfrm>
          <a:prstGeom prst="rect">
            <a:avLst/>
          </a:prstGeom>
          <a:noFill/>
          <a:ln w="9525">
            <a:noFill/>
            <a:miter lim="800000"/>
            <a:headEnd/>
            <a:tailEnd/>
          </a:ln>
        </p:spPr>
      </p:pic>
      <p:pic>
        <p:nvPicPr>
          <p:cNvPr id="36873" name="Picture 2" descr="Brian Ferguson on X: &quot;This is the magnificent Dean Bridge, which leads to  @TheScotsman &amp; @edinburghpaper offices a few minutes walk away. Never seen  it from this brilliant view before! #scotpapers @edinburgh&quot; /"/>
          <p:cNvPicPr>
            <a:picLocks noChangeAspect="1" noChangeArrowheads="1"/>
          </p:cNvPicPr>
          <p:nvPr/>
        </p:nvPicPr>
        <p:blipFill>
          <a:blip r:embed="rId8"/>
          <a:srcRect/>
          <a:stretch>
            <a:fillRect/>
          </a:stretch>
        </p:blipFill>
        <p:spPr bwMode="auto">
          <a:xfrm>
            <a:off x="7458075" y="3441700"/>
            <a:ext cx="4733925" cy="2662238"/>
          </a:xfrm>
          <a:prstGeom prst="rect">
            <a:avLst/>
          </a:prstGeom>
          <a:noFill/>
          <a:ln w="9525">
            <a:noFill/>
            <a:miter lim="800000"/>
            <a:headEnd/>
            <a:tailEnd/>
          </a:ln>
        </p:spPr>
      </p:pic>
      <p:sp>
        <p:nvSpPr>
          <p:cNvPr id="36874" name="TextBox 10"/>
          <p:cNvSpPr txBox="1">
            <a:spLocks noChangeArrowheads="1"/>
          </p:cNvSpPr>
          <p:nvPr/>
        </p:nvSpPr>
        <p:spPr bwMode="auto">
          <a:xfrm>
            <a:off x="11064875" y="5668963"/>
            <a:ext cx="774700" cy="369887"/>
          </a:xfrm>
          <a:prstGeom prst="rect">
            <a:avLst/>
          </a:prstGeom>
          <a:noFill/>
          <a:ln w="9525">
            <a:noFill/>
            <a:miter lim="800000"/>
            <a:headEnd/>
            <a:tailEnd/>
          </a:ln>
        </p:spPr>
        <p:txBody>
          <a:bodyPr wrap="none">
            <a:spAutoFit/>
          </a:bodyPr>
          <a:lstStyle/>
          <a:p>
            <a:r>
              <a:rPr lang="en-GB">
                <a:solidFill>
                  <a:schemeClr val="bg1"/>
                </a:solidFill>
                <a:latin typeface="Verdana" pitchFamily="34" charset="0"/>
              </a:rPr>
              <a:t>1831</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5740400" y="136525"/>
            <a:ext cx="6000750" cy="1223963"/>
          </a:xfrm>
        </p:spPr>
        <p:txBody>
          <a:bodyPr rtlCol="0">
            <a:normAutofit fontScale="90000"/>
          </a:bodyPr>
          <a:lstStyle/>
          <a:p>
            <a:pPr fontAlgn="auto">
              <a:spcAft>
                <a:spcPts val="0"/>
              </a:spcAft>
              <a:defRPr/>
            </a:pPr>
            <a:r>
              <a:rPr lang="en-GB" dirty="0"/>
              <a:t>Consultation will present </a:t>
            </a:r>
            <a:r>
              <a:rPr lang="en-GB" dirty="0" err="1"/>
              <a:t>Roseburn</a:t>
            </a:r>
            <a:r>
              <a:rPr lang="en-GB" dirty="0"/>
              <a:t> &amp; Dean Bridge Routes without preference, with data on  </a:t>
            </a:r>
          </a:p>
        </p:txBody>
      </p:sp>
      <p:sp>
        <p:nvSpPr>
          <p:cNvPr id="38914" name="Footer Placeholder 2"/>
          <p:cNvSpPr>
            <a:spLocks noGrp="1"/>
          </p:cNvSpPr>
          <p:nvPr>
            <p:ph type="ftr" sz="quarter" idx="13"/>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AU" smtClean="0">
                <a:cs typeface="Arial" charset="0"/>
              </a:rPr>
              <a:t>©Jacobs 2020</a:t>
            </a:r>
          </a:p>
        </p:txBody>
      </p:sp>
      <p:sp>
        <p:nvSpPr>
          <p:cNvPr id="38915" name="Slide Number Placeholder 3"/>
          <p:cNvSpPr>
            <a:spLocks noGrp="1"/>
          </p:cNvSpPr>
          <p:nvPr>
            <p:ph type="sldNum"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20CA79-5197-4502-9902-428BA538C449}" type="slidenum">
              <a:rPr lang="en-AU">
                <a:cs typeface="Arial" charset="0"/>
              </a:rPr>
              <a:pPr fontAlgn="base">
                <a:spcBef>
                  <a:spcPct val="0"/>
                </a:spcBef>
                <a:spcAft>
                  <a:spcPct val="0"/>
                </a:spcAft>
              </a:pPr>
              <a:t>17</a:t>
            </a:fld>
            <a:endParaRPr lang="en-AU">
              <a:cs typeface="Arial" charset="0"/>
            </a:endParaRPr>
          </a:p>
        </p:txBody>
      </p:sp>
      <p:sp>
        <p:nvSpPr>
          <p:cNvPr id="5" name="Text Placeholder 4">
            <a:extLst>
              <a:ext uri="{FF2B5EF4-FFF2-40B4-BE49-F238E27FC236}"/>
            </a:extLst>
          </p:cNvPr>
          <p:cNvSpPr>
            <a:spLocks noGrp="1"/>
          </p:cNvSpPr>
          <p:nvPr>
            <p:ph type="body" sz="quarter" idx="12"/>
          </p:nvPr>
        </p:nvSpPr>
        <p:spPr>
          <a:xfrm>
            <a:off x="5861050" y="1390650"/>
            <a:ext cx="5880100" cy="4935538"/>
          </a:xfrm>
        </p:spPr>
        <p:txBody>
          <a:bodyPr rtlCol="0">
            <a:normAutofit lnSpcReduction="10000"/>
          </a:bodyPr>
          <a:lstStyle/>
          <a:p>
            <a:pPr fontAlgn="auto">
              <a:spcBef>
                <a:spcPts val="600"/>
              </a:spcBef>
              <a:spcAft>
                <a:spcPts val="600"/>
              </a:spcAft>
              <a:buFont typeface="+mj-lt"/>
              <a:buAutoNum type="arabicPeriod"/>
              <a:defRPr/>
            </a:pPr>
            <a:r>
              <a:rPr lang="en-GB" dirty="0">
                <a:solidFill>
                  <a:schemeClr val="bg2">
                    <a:lumMod val="10000"/>
                  </a:schemeClr>
                </a:solidFill>
                <a:latin typeface="Arimo"/>
              </a:rPr>
              <a:t> Cost; </a:t>
            </a:r>
          </a:p>
          <a:p>
            <a:pPr fontAlgn="auto">
              <a:spcBef>
                <a:spcPts val="600"/>
              </a:spcBef>
              <a:spcAft>
                <a:spcPts val="600"/>
              </a:spcAft>
              <a:buFont typeface="+mj-lt"/>
              <a:buAutoNum type="arabicPeriod"/>
              <a:defRPr/>
            </a:pPr>
            <a:r>
              <a:rPr lang="en-GB" dirty="0">
                <a:solidFill>
                  <a:schemeClr val="bg2">
                    <a:lumMod val="10000"/>
                  </a:schemeClr>
                </a:solidFill>
                <a:latin typeface="Arimo"/>
              </a:rPr>
              <a:t> Environmental impact;</a:t>
            </a:r>
          </a:p>
          <a:p>
            <a:pPr fontAlgn="auto">
              <a:spcBef>
                <a:spcPts val="600"/>
              </a:spcBef>
              <a:spcAft>
                <a:spcPts val="600"/>
              </a:spcAft>
              <a:buFont typeface="+mj-lt"/>
              <a:buAutoNum type="arabicPeriod"/>
              <a:defRPr/>
            </a:pPr>
            <a:r>
              <a:rPr lang="en-GB" dirty="0">
                <a:solidFill>
                  <a:schemeClr val="bg2">
                    <a:lumMod val="10000"/>
                  </a:schemeClr>
                </a:solidFill>
                <a:latin typeface="Arimo"/>
              </a:rPr>
              <a:t> Carbon requirement;</a:t>
            </a:r>
          </a:p>
          <a:p>
            <a:pPr fontAlgn="auto">
              <a:spcBef>
                <a:spcPts val="600"/>
              </a:spcBef>
              <a:spcAft>
                <a:spcPts val="600"/>
              </a:spcAft>
              <a:buFont typeface="+mj-lt"/>
              <a:buAutoNum type="arabicPeriod"/>
              <a:defRPr/>
            </a:pPr>
            <a:r>
              <a:rPr lang="en-GB" dirty="0">
                <a:solidFill>
                  <a:schemeClr val="bg2">
                    <a:lumMod val="10000"/>
                  </a:schemeClr>
                </a:solidFill>
                <a:latin typeface="Arimo"/>
              </a:rPr>
              <a:t> Impact on businesses and residents;</a:t>
            </a:r>
          </a:p>
          <a:p>
            <a:pPr fontAlgn="auto">
              <a:spcBef>
                <a:spcPts val="600"/>
              </a:spcBef>
              <a:spcAft>
                <a:spcPts val="600"/>
              </a:spcAft>
              <a:buFont typeface="+mj-lt"/>
              <a:buAutoNum type="arabicPeriod"/>
              <a:defRPr/>
            </a:pPr>
            <a:r>
              <a:rPr lang="en-GB" dirty="0">
                <a:solidFill>
                  <a:schemeClr val="bg2">
                    <a:lumMod val="10000"/>
                  </a:schemeClr>
                </a:solidFill>
                <a:latin typeface="Arimo"/>
              </a:rPr>
              <a:t> Construction time;</a:t>
            </a:r>
          </a:p>
          <a:p>
            <a:pPr fontAlgn="auto">
              <a:spcBef>
                <a:spcPts val="600"/>
              </a:spcBef>
              <a:spcAft>
                <a:spcPts val="600"/>
              </a:spcAft>
              <a:buFont typeface="+mj-lt"/>
              <a:buAutoNum type="arabicPeriod"/>
              <a:defRPr/>
            </a:pPr>
            <a:r>
              <a:rPr lang="en-GB" dirty="0">
                <a:solidFill>
                  <a:schemeClr val="bg2">
                    <a:lumMod val="10000"/>
                  </a:schemeClr>
                </a:solidFill>
                <a:latin typeface="Arimo"/>
              </a:rPr>
              <a:t> Journey times and reliability;</a:t>
            </a:r>
          </a:p>
          <a:p>
            <a:pPr fontAlgn="auto">
              <a:spcBef>
                <a:spcPts val="600"/>
              </a:spcBef>
              <a:spcAft>
                <a:spcPts val="600"/>
              </a:spcAft>
              <a:buFont typeface="+mj-lt"/>
              <a:buAutoNum type="arabicPeriod"/>
              <a:defRPr/>
            </a:pPr>
            <a:r>
              <a:rPr lang="en-GB" dirty="0">
                <a:solidFill>
                  <a:schemeClr val="bg2">
                    <a:lumMod val="10000"/>
                  </a:schemeClr>
                </a:solidFill>
                <a:latin typeface="Arimo"/>
              </a:rPr>
              <a:t> Patronage &amp; connectivity;</a:t>
            </a:r>
          </a:p>
          <a:p>
            <a:pPr fontAlgn="auto">
              <a:spcBef>
                <a:spcPts val="600"/>
              </a:spcBef>
              <a:spcAft>
                <a:spcPts val="600"/>
              </a:spcAft>
              <a:buFont typeface="+mj-lt"/>
              <a:buAutoNum type="arabicPeriod"/>
              <a:defRPr/>
            </a:pPr>
            <a:r>
              <a:rPr lang="en-GB" dirty="0">
                <a:solidFill>
                  <a:schemeClr val="bg2">
                    <a:lumMod val="10000"/>
                  </a:schemeClr>
                </a:solidFill>
                <a:latin typeface="Arimo"/>
              </a:rPr>
              <a:t> Operating costs; and,</a:t>
            </a:r>
          </a:p>
          <a:p>
            <a:pPr fontAlgn="auto">
              <a:spcBef>
                <a:spcPts val="600"/>
              </a:spcBef>
              <a:spcAft>
                <a:spcPts val="600"/>
              </a:spcAft>
              <a:buFont typeface="+mj-lt"/>
              <a:buAutoNum type="arabicPeriod"/>
              <a:defRPr/>
            </a:pPr>
            <a:r>
              <a:rPr lang="en-GB" dirty="0">
                <a:solidFill>
                  <a:schemeClr val="bg2">
                    <a:lumMod val="10000"/>
                  </a:schemeClr>
                </a:solidFill>
                <a:latin typeface="Arimo"/>
              </a:rPr>
              <a:t> Walking &amp; cycling options</a:t>
            </a:r>
          </a:p>
          <a:p>
            <a:pPr fontAlgn="auto">
              <a:buFont typeface="Arial" panose="020B0604020202020204" pitchFamily="34" charset="0"/>
              <a:buChar char="•"/>
              <a:defRPr/>
            </a:pPr>
            <a:endParaRPr lang="en-GB" dirty="0"/>
          </a:p>
        </p:txBody>
      </p:sp>
      <p:pic>
        <p:nvPicPr>
          <p:cNvPr id="38917" name="Picture 2"/>
          <p:cNvPicPr>
            <a:picLocks noChangeAspect="1" noChangeArrowheads="1"/>
          </p:cNvPicPr>
          <p:nvPr/>
        </p:nvPicPr>
        <p:blipFill>
          <a:blip r:embed="rId2"/>
          <a:srcRect/>
          <a:stretch>
            <a:fillRect/>
          </a:stretch>
        </p:blipFill>
        <p:spPr bwMode="auto">
          <a:xfrm>
            <a:off x="95250" y="0"/>
            <a:ext cx="5346700" cy="64389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skm portrait logo"/>
          <p:cNvPicPr>
            <a:picLocks noChangeAspect="1"/>
          </p:cNvPicPr>
          <p:nvPr/>
        </p:nvPicPr>
        <p:blipFill>
          <a:blip r:embed="rId3"/>
          <a:srcRect/>
          <a:stretch>
            <a:fillRect/>
          </a:stretch>
        </p:blipFill>
        <p:spPr bwMode="auto">
          <a:xfrm>
            <a:off x="8540750" y="6353175"/>
            <a:ext cx="993775" cy="228600"/>
          </a:xfrm>
          <a:prstGeom prst="rect">
            <a:avLst/>
          </a:prstGeom>
          <a:noFill/>
          <a:ln w="9525">
            <a:noFill/>
            <a:miter lim="800000"/>
            <a:headEnd/>
            <a:tailEnd/>
          </a:ln>
        </p:spPr>
      </p:pic>
      <p:pic>
        <p:nvPicPr>
          <p:cNvPr id="39938" name="Picture 6"/>
          <p:cNvPicPr>
            <a:picLocks noChangeAspect="1"/>
          </p:cNvPicPr>
          <p:nvPr/>
        </p:nvPicPr>
        <p:blipFill>
          <a:blip r:embed="rId4"/>
          <a:srcRect/>
          <a:stretch>
            <a:fillRect/>
          </a:stretch>
        </p:blipFill>
        <p:spPr bwMode="auto">
          <a:xfrm>
            <a:off x="9720263" y="6346825"/>
            <a:ext cx="741362" cy="244475"/>
          </a:xfrm>
          <a:prstGeom prst="rect">
            <a:avLst/>
          </a:prstGeom>
          <a:noFill/>
          <a:ln w="9525">
            <a:noFill/>
            <a:miter lim="800000"/>
            <a:headEnd/>
            <a:tailEnd/>
          </a:ln>
        </p:spPr>
      </p:pic>
      <p:pic>
        <p:nvPicPr>
          <p:cNvPr id="39939" name="Picture 5"/>
          <p:cNvPicPr>
            <a:picLocks noChangeAspect="1"/>
          </p:cNvPicPr>
          <p:nvPr/>
        </p:nvPicPr>
        <p:blipFill>
          <a:blip r:embed="rId5"/>
          <a:srcRect/>
          <a:stretch>
            <a:fillRect/>
          </a:stretch>
        </p:blipFill>
        <p:spPr bwMode="auto">
          <a:xfrm>
            <a:off x="10610850" y="6334125"/>
            <a:ext cx="1258888" cy="269875"/>
          </a:xfrm>
          <a:prstGeom prst="rect">
            <a:avLst/>
          </a:prstGeom>
          <a:noFill/>
          <a:ln w="9525">
            <a:noFill/>
            <a:miter lim="800000"/>
            <a:headEnd/>
            <a:tailEnd/>
          </a:ln>
        </p:spPr>
      </p:pic>
      <p:sp>
        <p:nvSpPr>
          <p:cNvPr id="8" name="Title 5">
            <a:extLst>
              <a:ext uri="{FF2B5EF4-FFF2-40B4-BE49-F238E27FC236}"/>
            </a:extLst>
          </p:cNvPr>
          <p:cNvSpPr>
            <a:spLocks noGrp="1"/>
          </p:cNvSpPr>
          <p:nvPr>
            <p:ph type="title"/>
          </p:nvPr>
        </p:nvSpPr>
        <p:spPr>
          <a:xfrm>
            <a:off x="163513" y="55563"/>
            <a:ext cx="11522075" cy="641350"/>
          </a:xfrm>
        </p:spPr>
        <p:txBody>
          <a:bodyPr rtlCol="0">
            <a:normAutofit/>
          </a:bodyPr>
          <a:lstStyle/>
          <a:p>
            <a:pPr fontAlgn="auto">
              <a:spcAft>
                <a:spcPts val="0"/>
              </a:spcAft>
              <a:defRPr/>
            </a:pPr>
            <a:r>
              <a:rPr lang="en-US" sz="2800" spc="-100" dirty="0">
                <a:latin typeface="Arial" panose="020B0604020202020204" pitchFamily="34" charset="0"/>
                <a:cs typeface="Arial" panose="020B0604020202020204" pitchFamily="34" charset="0"/>
              </a:rPr>
              <a:t>City Centre</a:t>
            </a:r>
          </a:p>
        </p:txBody>
      </p:sp>
      <p:sp>
        <p:nvSpPr>
          <p:cNvPr id="2" name="TextBox 1">
            <a:extLst>
              <a:ext uri="{FF2B5EF4-FFF2-40B4-BE49-F238E27FC236}"/>
            </a:extLst>
          </p:cNvPr>
          <p:cNvSpPr txBox="1"/>
          <p:nvPr/>
        </p:nvSpPr>
        <p:spPr>
          <a:xfrm>
            <a:off x="163671" y="3644300"/>
            <a:ext cx="6671930" cy="2492990"/>
          </a:xfrm>
          <a:prstGeom prst="rect">
            <a:avLst/>
          </a:prstGeom>
          <a:noFill/>
        </p:spPr>
        <p:txBody>
          <a:bodyPr>
            <a:spAutoFit/>
          </a:bodyPr>
          <a:lstStyle/>
          <a:p>
            <a:pPr fontAlgn="auto">
              <a:spcBef>
                <a:spcPts val="600"/>
              </a:spcBef>
              <a:spcAft>
                <a:spcPts val="600"/>
              </a:spcAft>
              <a:defRPr/>
            </a:pPr>
            <a:r>
              <a:rPr lang="en-US" b="1" dirty="0">
                <a:solidFill>
                  <a:schemeClr val="accent1"/>
                </a:solidFill>
                <a:latin typeface="Arial" panose="020B0604020202020204" pitchFamily="34" charset="0"/>
                <a:cs typeface="Arial" panose="020B0604020202020204" pitchFamily="34" charset="0"/>
              </a:rPr>
              <a:t>Lothian Road Corridor</a:t>
            </a:r>
            <a:r>
              <a:rPr lang="en-US" dirty="0">
                <a:solidFill>
                  <a:srgbClr val="161B21"/>
                </a:solidFill>
                <a:latin typeface="Arial" panose="020B0604020202020204" pitchFamily="34" charset="0"/>
                <a:cs typeface="Arial" panose="020B0604020202020204" pitchFamily="34" charset="0"/>
              </a:rPr>
              <a:t> </a:t>
            </a:r>
          </a:p>
          <a:p>
            <a:pPr fontAlgn="auto">
              <a:spcBef>
                <a:spcPts val="600"/>
              </a:spcBef>
              <a:spcAft>
                <a:spcPts val="600"/>
              </a:spcAft>
              <a:defRPr/>
            </a:pPr>
            <a:r>
              <a:rPr lang="en-US" dirty="0">
                <a:solidFill>
                  <a:srgbClr val="000000"/>
                </a:solidFill>
                <a:latin typeface="Arial" panose="020B0604020202020204" pitchFamily="34" charset="0"/>
                <a:cs typeface="Arial" panose="020B0604020202020204" pitchFamily="34" charset="0"/>
              </a:rPr>
              <a:t>Wider corridor but 5 complex junctions. Princes St / Lothian Road a major constraint with impact on pedestrians. Environmental impacts through The Meadows </a:t>
            </a:r>
          </a:p>
          <a:p>
            <a:pPr fontAlgn="auto">
              <a:spcBef>
                <a:spcPts val="600"/>
              </a:spcBef>
              <a:spcAft>
                <a:spcPts val="600"/>
              </a:spcAft>
              <a:defRPr/>
            </a:pPr>
            <a:r>
              <a:rPr lang="en-US" b="1" dirty="0">
                <a:solidFill>
                  <a:schemeClr val="accent1"/>
                </a:solidFill>
                <a:latin typeface="Arial"/>
                <a:cs typeface="Arial"/>
              </a:rPr>
              <a:t>Cross City Corridor (via Lauriston Place and </a:t>
            </a:r>
            <a:r>
              <a:rPr lang="en-US" b="1" dirty="0" err="1">
                <a:solidFill>
                  <a:schemeClr val="accent1"/>
                </a:solidFill>
                <a:latin typeface="Arial"/>
                <a:cs typeface="Arial"/>
              </a:rPr>
              <a:t>Potterrow</a:t>
            </a:r>
            <a:r>
              <a:rPr lang="en-US" b="1" dirty="0">
                <a:solidFill>
                  <a:schemeClr val="accent1"/>
                </a:solidFill>
                <a:latin typeface="Arial"/>
                <a:cs typeface="Arial"/>
              </a:rPr>
              <a:t>)</a:t>
            </a:r>
            <a:endParaRPr lang="en-US" dirty="0">
              <a:highlight>
                <a:srgbClr val="FFFF00"/>
              </a:highlight>
              <a:latin typeface="Arial" panose="020B0604020202020204" pitchFamily="34" charset="0"/>
              <a:cs typeface="Arial" panose="020B0604020202020204" pitchFamily="34" charset="0"/>
            </a:endParaRPr>
          </a:p>
          <a:p>
            <a:pPr fontAlgn="auto">
              <a:spcBef>
                <a:spcPts val="600"/>
              </a:spcBef>
              <a:spcAft>
                <a:spcPts val="600"/>
              </a:spcAft>
              <a:defRPr/>
            </a:pPr>
            <a:r>
              <a:rPr lang="en-US" dirty="0">
                <a:solidFill>
                  <a:srgbClr val="000000"/>
                </a:solidFill>
                <a:latin typeface="Arial"/>
                <a:cs typeface="Arial"/>
              </a:rPr>
              <a:t>Could be constructed in longer term but building constraints require to be addressed. </a:t>
            </a:r>
            <a:endParaRPr lang="en-US" b="1" dirty="0">
              <a:solidFill>
                <a:srgbClr val="000000"/>
              </a:solidFill>
              <a:latin typeface="Arial" panose="020B0604020202020204" pitchFamily="34" charset="0"/>
              <a:cs typeface="Arial" panose="020B0604020202020204" pitchFamily="34" charset="0"/>
            </a:endParaRPr>
          </a:p>
        </p:txBody>
      </p:sp>
      <p:pic>
        <p:nvPicPr>
          <p:cNvPr id="39942" name="Picture 8"/>
          <p:cNvPicPr>
            <a:picLocks noChangeAspect="1"/>
          </p:cNvPicPr>
          <p:nvPr/>
        </p:nvPicPr>
        <p:blipFill>
          <a:blip r:embed="rId6"/>
          <a:srcRect/>
          <a:stretch>
            <a:fillRect/>
          </a:stretch>
        </p:blipFill>
        <p:spPr bwMode="auto">
          <a:xfrm>
            <a:off x="6910388" y="-11113"/>
            <a:ext cx="5281612" cy="3441701"/>
          </a:xfrm>
          <a:prstGeom prst="rect">
            <a:avLst/>
          </a:prstGeom>
          <a:noFill/>
          <a:ln w="9525">
            <a:noFill/>
            <a:miter lim="800000"/>
            <a:headEnd/>
            <a:tailEnd/>
          </a:ln>
        </p:spPr>
      </p:pic>
      <p:sp>
        <p:nvSpPr>
          <p:cNvPr id="11" name="TextBox 10">
            <a:extLst>
              <a:ext uri="{FF2B5EF4-FFF2-40B4-BE49-F238E27FC236}"/>
            </a:extLst>
          </p:cNvPr>
          <p:cNvSpPr txBox="1"/>
          <p:nvPr/>
        </p:nvSpPr>
        <p:spPr>
          <a:xfrm>
            <a:off x="239233" y="726288"/>
            <a:ext cx="6671930" cy="2923877"/>
          </a:xfrm>
          <a:prstGeom prst="rect">
            <a:avLst/>
          </a:prstGeom>
          <a:noFill/>
        </p:spPr>
        <p:txBody>
          <a:bodyPr>
            <a:spAutoFit/>
          </a:bodyPr>
          <a:lstStyle/>
          <a:p>
            <a:pPr fontAlgn="auto">
              <a:spcBef>
                <a:spcPts val="600"/>
              </a:spcBef>
              <a:spcAft>
                <a:spcPts val="600"/>
              </a:spcAft>
              <a:defRPr/>
            </a:pPr>
            <a:r>
              <a:rPr lang="en-US" sz="1600" b="1" dirty="0">
                <a:solidFill>
                  <a:srgbClr val="FF0000"/>
                </a:solidFill>
                <a:latin typeface="Arial" panose="020B0604020202020204" pitchFamily="34" charset="0"/>
                <a:cs typeface="Arial" panose="020B0604020202020204" pitchFamily="34" charset="0"/>
              </a:rPr>
              <a:t>RECOMMENDATION: </a:t>
            </a:r>
            <a:r>
              <a:rPr lang="en-US" sz="1600" b="1" dirty="0">
                <a:solidFill>
                  <a:srgbClr val="161B21"/>
                </a:solidFill>
                <a:latin typeface="Arial" panose="020B0604020202020204" pitchFamily="34" charset="0"/>
                <a:cs typeface="Arial" panose="020B0604020202020204" pitchFamily="34" charset="0"/>
              </a:rPr>
              <a:t>Development of a single candidate design for the Bridge corridor option only </a:t>
            </a:r>
            <a:r>
              <a:rPr lang="en-US" sz="1600" dirty="0">
                <a:solidFill>
                  <a:srgbClr val="161B21"/>
                </a:solidFill>
                <a:latin typeface="Arial" panose="020B0604020202020204" pitchFamily="34" charset="0"/>
                <a:cs typeface="Arial" panose="020B0604020202020204" pitchFamily="34" charset="0"/>
              </a:rPr>
              <a:t>with summary of why other routes not taken forward. </a:t>
            </a:r>
            <a:r>
              <a:rPr lang="en-GB" sz="1600" dirty="0">
                <a:solidFill>
                  <a:srgbClr val="161B21"/>
                </a:solidFill>
                <a:latin typeface="Arial" panose="020B0604020202020204" pitchFamily="34" charset="0"/>
                <a:cs typeface="Arial" panose="020B0604020202020204" pitchFamily="34" charset="0"/>
              </a:rPr>
              <a:t>The preferred tram route will be incorporated within the Circulation Plan, alongside the required provision for other modes</a:t>
            </a:r>
            <a:endParaRPr lang="en-US" sz="1600" dirty="0">
              <a:solidFill>
                <a:srgbClr val="161B21"/>
              </a:solidFill>
              <a:latin typeface="Arial" panose="020B0604020202020204" pitchFamily="34" charset="0"/>
              <a:cs typeface="Arial" panose="020B0604020202020204" pitchFamily="34" charset="0"/>
            </a:endParaRPr>
          </a:p>
          <a:p>
            <a:pPr fontAlgn="auto">
              <a:spcBef>
                <a:spcPts val="600"/>
              </a:spcBef>
              <a:spcAft>
                <a:spcPts val="600"/>
              </a:spcAft>
              <a:defRPr/>
            </a:pPr>
            <a:r>
              <a:rPr lang="en-US" dirty="0">
                <a:solidFill>
                  <a:srgbClr val="161B21"/>
                </a:solidFill>
                <a:latin typeface="Arial" panose="020B0604020202020204" pitchFamily="34" charset="0"/>
                <a:cs typeface="Arial" panose="020B0604020202020204" pitchFamily="34" charset="0"/>
              </a:rPr>
              <a:t>One candidate design proposed for these reasons:</a:t>
            </a:r>
          </a:p>
          <a:p>
            <a:pPr fontAlgn="auto">
              <a:spcBef>
                <a:spcPts val="600"/>
              </a:spcBef>
              <a:spcAft>
                <a:spcPts val="600"/>
              </a:spcAft>
              <a:defRPr/>
            </a:pPr>
            <a:r>
              <a:rPr lang="en-US" b="1" dirty="0">
                <a:solidFill>
                  <a:schemeClr val="accent1"/>
                </a:solidFill>
                <a:latin typeface="Arial" panose="020B0604020202020204" pitchFamily="34" charset="0"/>
                <a:cs typeface="Arial" panose="020B0604020202020204" pitchFamily="34" charset="0"/>
              </a:rPr>
              <a:t>Bridges Corridor</a:t>
            </a:r>
            <a:endParaRPr lang="en-US" dirty="0">
              <a:solidFill>
                <a:srgbClr val="161B21"/>
              </a:solidFill>
              <a:highlight>
                <a:srgbClr val="FFFF00"/>
              </a:highlight>
              <a:latin typeface="Arial" panose="020B0604020202020204" pitchFamily="34" charset="0"/>
              <a:cs typeface="Arial" panose="020B0604020202020204" pitchFamily="34" charset="0"/>
            </a:endParaRPr>
          </a:p>
          <a:p>
            <a:pPr fontAlgn="auto">
              <a:spcBef>
                <a:spcPts val="600"/>
              </a:spcBef>
              <a:spcAft>
                <a:spcPts val="600"/>
              </a:spcAft>
              <a:defRPr/>
            </a:pPr>
            <a:r>
              <a:rPr lang="en-US" dirty="0">
                <a:solidFill>
                  <a:srgbClr val="000000"/>
                </a:solidFill>
                <a:latin typeface="Arial" panose="020B0604020202020204" pitchFamily="34" charset="0"/>
                <a:cs typeface="Arial" panose="020B0604020202020204" pitchFamily="34" charset="0"/>
              </a:rPr>
              <a:t>Protected alignment within the LDP. Connects Leith to the southeast / </a:t>
            </a:r>
            <a:r>
              <a:rPr lang="en-US" dirty="0" err="1">
                <a:solidFill>
                  <a:srgbClr val="000000"/>
                </a:solidFill>
                <a:latin typeface="Arial" panose="020B0604020202020204" pitchFamily="34" charset="0"/>
                <a:cs typeface="Arial" panose="020B0604020202020204" pitchFamily="34" charset="0"/>
              </a:rPr>
              <a:t>BioQuarter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maximising</a:t>
            </a:r>
            <a:r>
              <a:rPr lang="en-US" dirty="0">
                <a:solidFill>
                  <a:srgbClr val="000000"/>
                </a:solidFill>
                <a:latin typeface="Arial" panose="020B0604020202020204" pitchFamily="34" charset="0"/>
                <a:cs typeface="Arial" panose="020B0604020202020204" pitchFamily="34" charset="0"/>
              </a:rPr>
              <a:t> passenger demand and revenue. </a:t>
            </a:r>
          </a:p>
        </p:txBody>
      </p:sp>
      <p:pic>
        <p:nvPicPr>
          <p:cNvPr id="39944" name="Picture 2" descr="A black text on a white background&#10;&#10;Description automatically generated"/>
          <p:cNvPicPr>
            <a:picLocks noChangeAspect="1"/>
          </p:cNvPicPr>
          <p:nvPr/>
        </p:nvPicPr>
        <p:blipFill>
          <a:blip r:embed="rId7"/>
          <a:srcRect l="-2" t="-33293" r="-33295" b="3912"/>
          <a:stretch>
            <a:fillRect/>
          </a:stretch>
        </p:blipFill>
        <p:spPr bwMode="auto">
          <a:xfrm>
            <a:off x="6330950" y="6213475"/>
            <a:ext cx="2493963" cy="515938"/>
          </a:xfrm>
          <a:prstGeom prst="rect">
            <a:avLst/>
          </a:prstGeom>
          <a:noFill/>
          <a:ln w="9525">
            <a:noFill/>
            <a:miter lim="800000"/>
            <a:headEnd/>
            <a:tailEnd/>
          </a:ln>
        </p:spPr>
      </p:pic>
      <p:pic>
        <p:nvPicPr>
          <p:cNvPr id="39945" name="Picture 2" descr="North Bridge, Edinburgh (506655) | North Bridge, Edinburgh, … | Flickr"/>
          <p:cNvPicPr>
            <a:picLocks noChangeAspect="1" noChangeArrowheads="1"/>
          </p:cNvPicPr>
          <p:nvPr/>
        </p:nvPicPr>
        <p:blipFill>
          <a:blip r:embed="rId8"/>
          <a:srcRect/>
          <a:stretch>
            <a:fillRect/>
          </a:stretch>
        </p:blipFill>
        <p:spPr bwMode="auto">
          <a:xfrm>
            <a:off x="6853238" y="3575050"/>
            <a:ext cx="5338762" cy="2493963"/>
          </a:xfrm>
          <a:prstGeom prst="rect">
            <a:avLst/>
          </a:prstGeom>
          <a:noFill/>
          <a:ln w="9525">
            <a:noFill/>
            <a:miter lim="800000"/>
            <a:headEnd/>
            <a:tailEnd/>
          </a:ln>
        </p:spPr>
      </p:pic>
      <p:sp>
        <p:nvSpPr>
          <p:cNvPr id="39946" name="TextBox 3"/>
          <p:cNvSpPr txBox="1">
            <a:spLocks noChangeArrowheads="1"/>
          </p:cNvSpPr>
          <p:nvPr/>
        </p:nvSpPr>
        <p:spPr bwMode="auto">
          <a:xfrm>
            <a:off x="11064875" y="5668963"/>
            <a:ext cx="774700" cy="369887"/>
          </a:xfrm>
          <a:prstGeom prst="rect">
            <a:avLst/>
          </a:prstGeom>
          <a:noFill/>
          <a:ln w="9525">
            <a:noFill/>
            <a:miter lim="800000"/>
            <a:headEnd/>
            <a:tailEnd/>
          </a:ln>
        </p:spPr>
        <p:txBody>
          <a:bodyPr wrap="none">
            <a:spAutoFit/>
          </a:bodyPr>
          <a:lstStyle/>
          <a:p>
            <a:r>
              <a:rPr lang="en-GB">
                <a:solidFill>
                  <a:schemeClr val="bg1"/>
                </a:solidFill>
                <a:latin typeface="Verdana" pitchFamily="34" charset="0"/>
              </a:rPr>
              <a:t>1897</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500313" y="338138"/>
            <a:ext cx="7224712" cy="904875"/>
          </a:xfrm>
        </p:spPr>
        <p:txBody>
          <a:bodyPr/>
          <a:lstStyle/>
          <a:p>
            <a:r>
              <a:rPr lang="en-GB" sz="2800" smtClean="0"/>
              <a:t>South Suburban Line Opportunities</a:t>
            </a:r>
          </a:p>
        </p:txBody>
      </p:sp>
      <p:sp>
        <p:nvSpPr>
          <p:cNvPr id="41986"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880C02-D1CA-4083-9834-AD624D9B1FF5}" type="slidenum">
              <a:rPr lang="en-GB">
                <a:cs typeface="Arial" charset="0"/>
              </a:rPr>
              <a:pPr fontAlgn="base">
                <a:spcBef>
                  <a:spcPct val="0"/>
                </a:spcBef>
                <a:spcAft>
                  <a:spcPct val="0"/>
                </a:spcAft>
              </a:pPr>
              <a:t>19</a:t>
            </a:fld>
            <a:endParaRPr lang="en-GB">
              <a:cs typeface="Arial" charset="0"/>
            </a:endParaRPr>
          </a:p>
        </p:txBody>
      </p:sp>
      <p:sp>
        <p:nvSpPr>
          <p:cNvPr id="41987" name="Text Placeholder 4"/>
          <p:cNvSpPr>
            <a:spLocks noGrp="1"/>
          </p:cNvSpPr>
          <p:nvPr>
            <p:ph type="body" sz="quarter" idx="13"/>
          </p:nvPr>
        </p:nvSpPr>
        <p:spPr>
          <a:xfrm>
            <a:off x="2500313" y="2012950"/>
            <a:ext cx="8828087" cy="4062413"/>
          </a:xfrm>
        </p:spPr>
        <p:txBody>
          <a:bodyPr/>
          <a:lstStyle/>
          <a:p>
            <a:pPr>
              <a:buSzTx/>
              <a:buFont typeface="Arial" charset="0"/>
              <a:buChar char="•"/>
            </a:pPr>
            <a:r>
              <a:rPr lang="en-GB" sz="1600" smtClean="0"/>
              <a:t>The South Suburban line is a strategic freight route but the Council continue to engage with Network Email on possible reinstatement of passenger services.</a:t>
            </a:r>
          </a:p>
          <a:p>
            <a:pPr>
              <a:buSzTx/>
              <a:buFont typeface="Arial" charset="0"/>
              <a:buChar char="•"/>
            </a:pPr>
            <a:endParaRPr lang="en-GB" sz="1600" smtClean="0"/>
          </a:p>
          <a:p>
            <a:pPr>
              <a:buSzTx/>
              <a:buFont typeface="Arial" charset="0"/>
              <a:buChar char="•"/>
            </a:pPr>
            <a:endParaRPr lang="en-GB" smtClean="0"/>
          </a:p>
        </p:txBody>
      </p:sp>
      <p:pic>
        <p:nvPicPr>
          <p:cNvPr id="41988" name="Picture 7" descr="A map of a city&#10;&#10;Description automatically generated"/>
          <p:cNvPicPr>
            <a:picLocks noChangeAspect="1"/>
          </p:cNvPicPr>
          <p:nvPr/>
        </p:nvPicPr>
        <p:blipFill>
          <a:blip r:embed="rId2"/>
          <a:srcRect/>
          <a:stretch>
            <a:fillRect/>
          </a:stretch>
        </p:blipFill>
        <p:spPr bwMode="auto">
          <a:xfrm>
            <a:off x="2776538" y="2636838"/>
            <a:ext cx="7748587" cy="3902075"/>
          </a:xfrm>
          <a:prstGeom prst="rect">
            <a:avLst/>
          </a:prstGeom>
          <a:noFill/>
          <a:ln w="9525">
            <a:noFill/>
            <a:miter lim="800000"/>
            <a:headEnd/>
            <a:tailEnd/>
          </a:ln>
        </p:spPr>
      </p:pic>
      <p:cxnSp>
        <p:nvCxnSpPr>
          <p:cNvPr id="9" name="Straight Arrow Connector 8">
            <a:extLst>
              <a:ext uri="{FF2B5EF4-FFF2-40B4-BE49-F238E27FC236}"/>
            </a:extLst>
          </p:cNvPr>
          <p:cNvCxnSpPr>
            <a:cxnSpLocks/>
          </p:cNvCxnSpPr>
          <p:nvPr/>
        </p:nvCxnSpPr>
        <p:spPr>
          <a:xfrm>
            <a:off x="5741988" y="3794125"/>
            <a:ext cx="1271587" cy="2562225"/>
          </a:xfrm>
          <a:prstGeom prst="straightConnector1">
            <a:avLst/>
          </a:prstGeom>
          <a:ln w="76200">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 Placeholder 4">
            <a:extLst>
              <a:ext uri="{FF2B5EF4-FFF2-40B4-BE49-F238E27FC236}"/>
            </a:extLst>
          </p:cNvPr>
          <p:cNvGraphicFramePr>
            <a:graphicFrameLocks noGrp="1"/>
          </p:cNvGraphicFramePr>
          <p:nvPr>
            <p:ph sz="quarter" idx="10"/>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extLst>
          </p:cNvPr>
          <p:cNvSpPr>
            <a:spLocks noGrp="1"/>
          </p:cNvSpPr>
          <p:nvPr>
            <p:ph type="sldNum" sz="quarter" idx="11"/>
          </p:nvPr>
        </p:nvSpPr>
        <p:spPr>
          <a:xfrm>
            <a:off x="8610600" y="6356350"/>
            <a:ext cx="2743200" cy="365125"/>
          </a:xfrm>
        </p:spPr>
        <p:txBody>
          <a:bodyPr>
            <a:normAutofit/>
          </a:bodyPr>
          <a:lstStyle/>
          <a:p>
            <a:pPr>
              <a:spcAft>
                <a:spcPts val="600"/>
              </a:spcAft>
              <a:defRPr/>
            </a:pPr>
            <a:fld id="{80472396-72EA-4B2F-ACED-1065650A0B30}" type="slidenum">
              <a:rPr lang="en-US">
                <a:solidFill>
                  <a:schemeClr val="tx1">
                    <a:alpha val="60000"/>
                  </a:schemeClr>
                </a:solidFill>
              </a:rPr>
              <a:pPr>
                <a:spcAft>
                  <a:spcPts val="600"/>
                </a:spcAft>
                <a:defRPr/>
              </a:pPr>
              <a:t>2</a:t>
            </a:fld>
            <a:endParaRPr lang="en-US">
              <a:solidFill>
                <a:schemeClr val="tx1">
                  <a:alpha val="60000"/>
                </a:schemeClr>
              </a:solidFill>
            </a:endParaRPr>
          </a:p>
        </p:txBody>
      </p:sp>
      <p:sp>
        <p:nvSpPr>
          <p:cNvPr id="2" name="Title 1">
            <a:extLst>
              <a:ext uri="{FF2B5EF4-FFF2-40B4-BE49-F238E27FC236}"/>
            </a:extLst>
          </p:cNvPr>
          <p:cNvSpPr>
            <a:spLocks noGrp="1"/>
          </p:cNvSpPr>
          <p:nvPr>
            <p:ph type="title" idx="4294967295"/>
          </p:nvPr>
        </p:nvSpPr>
        <p:spPr>
          <a:xfrm>
            <a:off x="-1719263" y="0"/>
            <a:ext cx="14611351" cy="1090613"/>
          </a:xfrm>
        </p:spPr>
        <p:txBody>
          <a:bodyPr rtlCol="0" anchor="ctr">
            <a:normAutofit/>
          </a:bodyPr>
          <a:lstStyle/>
          <a:p>
            <a:pPr algn="ctr" fontAlgn="auto">
              <a:spcAft>
                <a:spcPts val="0"/>
              </a:spcAft>
              <a:defRPr/>
            </a:pPr>
            <a:r>
              <a:rPr lang="en-US" dirty="0">
                <a:solidFill>
                  <a:schemeClr val="accent3"/>
                </a:solidFill>
                <a:latin typeface="+mn-lt"/>
                <a:ea typeface="+mj-ea"/>
                <a:cs typeface="+mj-cs"/>
              </a:rPr>
              <a:t>Transport Challenges – Failure is not an option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2500313" y="338138"/>
            <a:ext cx="8828087" cy="1223962"/>
          </a:xfrm>
        </p:spPr>
        <p:txBody>
          <a:bodyPr/>
          <a:lstStyle/>
          <a:p>
            <a:endParaRPr lang="en-GB" smtClean="0"/>
          </a:p>
        </p:txBody>
      </p:sp>
      <p:sp>
        <p:nvSpPr>
          <p:cNvPr id="43010"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43011"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151C76-38FC-4883-861D-7B84A3E22100}" type="slidenum">
              <a:rPr lang="en-GB">
                <a:cs typeface="Arial" charset="0"/>
              </a:rPr>
              <a:pPr fontAlgn="base">
                <a:spcBef>
                  <a:spcPct val="0"/>
                </a:spcBef>
                <a:spcAft>
                  <a:spcPct val="0"/>
                </a:spcAft>
              </a:pPr>
              <a:t>20</a:t>
            </a:fld>
            <a:endParaRPr lang="en-GB">
              <a:cs typeface="Arial" charset="0"/>
            </a:endParaRPr>
          </a:p>
        </p:txBody>
      </p:sp>
      <p:sp>
        <p:nvSpPr>
          <p:cNvPr id="43012" name="Text Placeholder 4"/>
          <p:cNvSpPr>
            <a:spLocks noGrp="1"/>
          </p:cNvSpPr>
          <p:nvPr>
            <p:ph type="body" sz="quarter" idx="13"/>
          </p:nvPr>
        </p:nvSpPr>
        <p:spPr>
          <a:xfrm>
            <a:off x="2500313" y="2012950"/>
            <a:ext cx="8828087" cy="4062413"/>
          </a:xfrm>
        </p:spPr>
        <p:txBody>
          <a:bodyPr/>
          <a:lstStyle/>
          <a:p>
            <a:pPr>
              <a:buSzTx/>
              <a:buFont typeface="Arial" charset="0"/>
              <a:buChar char="•"/>
            </a:pPr>
            <a:endParaRPr lang="en-GB" smtClean="0"/>
          </a:p>
        </p:txBody>
      </p:sp>
      <p:pic>
        <p:nvPicPr>
          <p:cNvPr id="6" name="Shape">
            <a:hlinkClick r:id="" action="ppaction://media"/>
          </p:cNvPr>
          <p:cNvPicPr>
            <a:picLocks noRot="1" noChangeAspect="1"/>
          </p:cNvPicPr>
          <p:nvPr>
            <a:videoFile r:link="rId1"/>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extLst>
          </p:cNvPr>
          <p:cNvSpPr/>
          <p:nvPr/>
        </p:nvSpPr>
        <p:spPr>
          <a:xfrm>
            <a:off x="-304800" y="0"/>
            <a:ext cx="3117850" cy="7232650"/>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a:extLst>
              <a:ext uri="{FF2B5EF4-FFF2-40B4-BE49-F238E27FC236}"/>
            </a:extLst>
          </p:cNvPr>
          <p:cNvSpPr/>
          <p:nvPr/>
        </p:nvSpPr>
        <p:spPr>
          <a:xfrm>
            <a:off x="-457200" y="6072188"/>
            <a:ext cx="3117850" cy="1008062"/>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4035" name="Title 3"/>
          <p:cNvSpPr>
            <a:spLocks noGrp="1"/>
          </p:cNvSpPr>
          <p:nvPr>
            <p:ph type="title"/>
          </p:nvPr>
        </p:nvSpPr>
        <p:spPr>
          <a:xfrm>
            <a:off x="565150" y="109538"/>
            <a:ext cx="8828088" cy="1223962"/>
          </a:xfrm>
        </p:spPr>
        <p:txBody>
          <a:bodyPr/>
          <a:lstStyle/>
          <a:p>
            <a:r>
              <a:rPr lang="en-GB" sz="3200" smtClean="0">
                <a:latin typeface="Arial" charset="0"/>
                <a:cs typeface="Arial" charset="0"/>
              </a:rPr>
              <a:t>Summary</a:t>
            </a:r>
          </a:p>
        </p:txBody>
      </p:sp>
      <p:pic>
        <p:nvPicPr>
          <p:cNvPr id="44036" name="Picture 4" descr="A diagram of a network&#10;&#10;Description automatically generated"/>
          <p:cNvPicPr>
            <a:picLocks noChangeAspect="1"/>
          </p:cNvPicPr>
          <p:nvPr/>
        </p:nvPicPr>
        <p:blipFill>
          <a:blip r:embed="rId3"/>
          <a:srcRect/>
          <a:stretch>
            <a:fillRect/>
          </a:stretch>
        </p:blipFill>
        <p:spPr bwMode="auto">
          <a:xfrm>
            <a:off x="4108450" y="0"/>
            <a:ext cx="8083550" cy="6858000"/>
          </a:xfrm>
          <a:prstGeom prst="rect">
            <a:avLst/>
          </a:prstGeom>
          <a:noFill/>
          <a:ln w="9525">
            <a:noFill/>
            <a:miter lim="800000"/>
            <a:headEnd/>
            <a:tailEnd/>
          </a:ln>
        </p:spPr>
      </p:pic>
      <p:sp>
        <p:nvSpPr>
          <p:cNvPr id="6" name="TextBox 5">
            <a:extLst>
              <a:ext uri="{FF2B5EF4-FFF2-40B4-BE49-F238E27FC236}"/>
            </a:extLst>
          </p:cNvPr>
          <p:cNvSpPr txBox="1"/>
          <p:nvPr/>
        </p:nvSpPr>
        <p:spPr>
          <a:xfrm>
            <a:off x="0" y="1423988"/>
            <a:ext cx="4232275" cy="5016500"/>
          </a:xfrm>
          <a:prstGeom prst="rect">
            <a:avLst/>
          </a:prstGeom>
          <a:solidFill>
            <a:srgbClr val="FEFEFE"/>
          </a:solidFill>
          <a:ln>
            <a:noFill/>
          </a:ln>
        </p:spPr>
        <p:txBody>
          <a:bodyPr>
            <a:spAutoFit/>
          </a:bodyPr>
          <a:lstStyle/>
          <a:p>
            <a:pPr fontAlgn="auto">
              <a:spcBef>
                <a:spcPts val="0"/>
              </a:spcBef>
              <a:spcAft>
                <a:spcPts val="0"/>
              </a:spcAft>
              <a:defRPr/>
            </a:pPr>
            <a:endParaRPr lang="en-GB" sz="2000">
              <a:solidFill>
                <a:srgbClr val="000000"/>
              </a:solidFill>
              <a:latin typeface="Arial" panose="020B0604020202020204" pitchFamily="34" charset="0"/>
              <a:cs typeface="Arial" panose="020B0604020202020204" pitchFamily="34" charset="0"/>
            </a:endParaRPr>
          </a:p>
          <a:p>
            <a:pPr marL="342900" indent="-342900" fontAlgn="auto">
              <a:spcBef>
                <a:spcPts val="0"/>
              </a:spcBef>
              <a:spcAft>
                <a:spcPts val="0"/>
              </a:spcAft>
              <a:buFont typeface="Arial" panose="020B0604020202020204" pitchFamily="34" charset="0"/>
              <a:buChar char="•"/>
              <a:defRPr/>
            </a:pPr>
            <a:r>
              <a:rPr lang="en-GB" sz="2000">
                <a:solidFill>
                  <a:srgbClr val="000000"/>
                </a:solidFill>
                <a:latin typeface="Arial" panose="020B0604020202020204" pitchFamily="34" charset="0"/>
                <a:cs typeface="Arial" panose="020B0604020202020204" pitchFamily="34" charset="0"/>
              </a:rPr>
              <a:t>Seeks good outcomes for all users, via acceptable trade offs </a:t>
            </a:r>
          </a:p>
          <a:p>
            <a:pPr marL="342900" indent="-342900" fontAlgn="auto">
              <a:spcBef>
                <a:spcPts val="0"/>
              </a:spcBef>
              <a:spcAft>
                <a:spcPts val="0"/>
              </a:spcAft>
              <a:buFont typeface="Arial" panose="020B0604020202020204" pitchFamily="34" charset="0"/>
              <a:buChar char="•"/>
              <a:defRPr/>
            </a:pPr>
            <a:endParaRPr lang="en-GB" sz="2000">
              <a:solidFill>
                <a:srgbClr val="000000"/>
              </a:solidFill>
              <a:latin typeface="Arial" panose="020B0604020202020204" pitchFamily="34" charset="0"/>
              <a:cs typeface="Arial" panose="020B0604020202020204" pitchFamily="34" charset="0"/>
            </a:endParaRPr>
          </a:p>
          <a:p>
            <a:pPr marL="342900" indent="-342900" fontAlgn="auto">
              <a:spcBef>
                <a:spcPts val="0"/>
              </a:spcBef>
              <a:spcAft>
                <a:spcPts val="0"/>
              </a:spcAft>
              <a:buFont typeface="Arial" panose="020B0604020202020204" pitchFamily="34" charset="0"/>
              <a:buChar char="•"/>
              <a:defRPr/>
            </a:pPr>
            <a:r>
              <a:rPr lang="en-GB" sz="2000">
                <a:solidFill>
                  <a:srgbClr val="000000"/>
                </a:solidFill>
                <a:latin typeface="Arial" panose="020B0604020202020204" pitchFamily="34" charset="0"/>
                <a:cs typeface="Arial" panose="020B0604020202020204" pitchFamily="34" charset="0"/>
              </a:rPr>
              <a:t>Aims to significantly improve ‘place’ and sustainable modes </a:t>
            </a:r>
          </a:p>
          <a:p>
            <a:pPr marL="342900" indent="-342900" fontAlgn="auto">
              <a:spcBef>
                <a:spcPts val="0"/>
              </a:spcBef>
              <a:spcAft>
                <a:spcPts val="0"/>
              </a:spcAft>
              <a:buFont typeface="Arial" panose="020B0604020202020204" pitchFamily="34" charset="0"/>
              <a:buChar char="•"/>
              <a:defRPr/>
            </a:pPr>
            <a:endParaRPr lang="en-GB" sz="2000">
              <a:solidFill>
                <a:srgbClr val="000000"/>
              </a:solidFill>
              <a:latin typeface="Arial" panose="020B0604020202020204" pitchFamily="34" charset="0"/>
              <a:cs typeface="Arial" panose="020B0604020202020204" pitchFamily="34" charset="0"/>
            </a:endParaRPr>
          </a:p>
          <a:p>
            <a:pPr marL="342900" indent="-342900" fontAlgn="auto">
              <a:spcBef>
                <a:spcPts val="0"/>
              </a:spcBef>
              <a:spcAft>
                <a:spcPts val="0"/>
              </a:spcAft>
              <a:buFont typeface="Arial" panose="020B0604020202020204" pitchFamily="34" charset="0"/>
              <a:buChar char="•"/>
              <a:defRPr/>
            </a:pPr>
            <a:r>
              <a:rPr lang="en-GB" sz="2000">
                <a:solidFill>
                  <a:srgbClr val="000000"/>
                </a:solidFill>
                <a:latin typeface="Arial" panose="020B0604020202020204" pitchFamily="34" charset="0"/>
                <a:cs typeface="Arial" panose="020B0604020202020204" pitchFamily="34" charset="0"/>
              </a:rPr>
              <a:t>Providing clarity for drivers/businesses</a:t>
            </a:r>
          </a:p>
          <a:p>
            <a:pPr marL="342900" indent="-342900" fontAlgn="auto">
              <a:spcBef>
                <a:spcPts val="0"/>
              </a:spcBef>
              <a:spcAft>
                <a:spcPts val="0"/>
              </a:spcAft>
              <a:buFont typeface="Arial" panose="020B0604020202020204" pitchFamily="34" charset="0"/>
              <a:buChar char="•"/>
              <a:defRPr/>
            </a:pPr>
            <a:endParaRPr lang="en-GB" sz="2000">
              <a:solidFill>
                <a:srgbClr val="000000"/>
              </a:solidFill>
              <a:latin typeface="Arial" panose="020B0604020202020204" pitchFamily="34" charset="0"/>
              <a:cs typeface="Arial" panose="020B0604020202020204" pitchFamily="34" charset="0"/>
            </a:endParaRPr>
          </a:p>
          <a:p>
            <a:pPr marL="342900" indent="-342900" fontAlgn="auto">
              <a:spcBef>
                <a:spcPts val="0"/>
              </a:spcBef>
              <a:spcAft>
                <a:spcPts val="0"/>
              </a:spcAft>
              <a:buFont typeface="Arial" panose="020B0604020202020204" pitchFamily="34" charset="0"/>
              <a:buChar char="•"/>
              <a:defRPr/>
            </a:pPr>
            <a:r>
              <a:rPr lang="en-GB" sz="2000">
                <a:solidFill>
                  <a:srgbClr val="000000"/>
                </a:solidFill>
                <a:latin typeface="Arial" panose="020B0604020202020204" pitchFamily="34" charset="0"/>
                <a:cs typeface="Arial" panose="020B0604020202020204" pitchFamily="34" charset="0"/>
              </a:rPr>
              <a:t>Accessibility and operational requirements at core</a:t>
            </a:r>
          </a:p>
          <a:p>
            <a:pPr marL="342900" indent="-342900" fontAlgn="auto">
              <a:spcBef>
                <a:spcPts val="0"/>
              </a:spcBef>
              <a:spcAft>
                <a:spcPts val="0"/>
              </a:spcAft>
              <a:buFont typeface="Arial" panose="020B0604020202020204" pitchFamily="34" charset="0"/>
              <a:buChar char="•"/>
              <a:defRPr/>
            </a:pPr>
            <a:endParaRPr lang="en-GB" sz="2000">
              <a:solidFill>
                <a:srgbClr val="000000"/>
              </a:solidFill>
              <a:latin typeface="Arial" panose="020B0604020202020204" pitchFamily="34" charset="0"/>
              <a:cs typeface="Arial" panose="020B0604020202020204" pitchFamily="34" charset="0"/>
            </a:endParaRPr>
          </a:p>
          <a:p>
            <a:pPr marL="342900" indent="-342900" fontAlgn="auto">
              <a:spcBef>
                <a:spcPts val="0"/>
              </a:spcBef>
              <a:spcAft>
                <a:spcPts val="0"/>
              </a:spcAft>
              <a:buFont typeface="Arial" panose="020B0604020202020204" pitchFamily="34" charset="0"/>
              <a:buChar char="•"/>
              <a:defRPr/>
            </a:pPr>
            <a:r>
              <a:rPr lang="en-GB" sz="2000">
                <a:solidFill>
                  <a:srgbClr val="000000"/>
                </a:solidFill>
                <a:latin typeface="Arial" panose="020B0604020202020204" pitchFamily="34" charset="0"/>
                <a:cs typeface="Arial" panose="020B0604020202020204" pitchFamily="34" charset="0"/>
              </a:rPr>
              <a:t>Outputs: ‘integrated’ map, design intents, city centre options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extLst>
          </p:cNvPr>
          <p:cNvSpPr/>
          <p:nvPr/>
        </p:nvSpPr>
        <p:spPr>
          <a:xfrm>
            <a:off x="-304800" y="0"/>
            <a:ext cx="3117850" cy="7232650"/>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a:extLst>
              <a:ext uri="{FF2B5EF4-FFF2-40B4-BE49-F238E27FC236}"/>
            </a:extLst>
          </p:cNvPr>
          <p:cNvSpPr/>
          <p:nvPr/>
        </p:nvSpPr>
        <p:spPr>
          <a:xfrm>
            <a:off x="-457200" y="6072188"/>
            <a:ext cx="3117850" cy="1008062"/>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6083" name="Title 3"/>
          <p:cNvSpPr>
            <a:spLocks noGrp="1"/>
          </p:cNvSpPr>
          <p:nvPr>
            <p:ph type="title"/>
          </p:nvPr>
        </p:nvSpPr>
        <p:spPr>
          <a:xfrm>
            <a:off x="-304800" y="0"/>
            <a:ext cx="8828088" cy="958850"/>
          </a:xfrm>
        </p:spPr>
        <p:txBody>
          <a:bodyPr/>
          <a:lstStyle/>
          <a:p>
            <a:r>
              <a:rPr lang="en-GB" sz="3200" smtClean="0">
                <a:latin typeface="Arial" charset="0"/>
                <a:cs typeface="Arial" charset="0"/>
              </a:rPr>
              <a:t>Integrated map - citywide</a:t>
            </a:r>
          </a:p>
        </p:txBody>
      </p:sp>
      <p:pic>
        <p:nvPicPr>
          <p:cNvPr id="46084" name="Picture 2" descr="A map of a network&#10;&#10;Description automatically generated"/>
          <p:cNvPicPr>
            <a:picLocks noChangeAspect="1"/>
          </p:cNvPicPr>
          <p:nvPr/>
        </p:nvPicPr>
        <p:blipFill>
          <a:blip r:embed="rId3"/>
          <a:srcRect/>
          <a:stretch>
            <a:fillRect/>
          </a:stretch>
        </p:blipFill>
        <p:spPr bwMode="auto">
          <a:xfrm>
            <a:off x="3082925" y="955675"/>
            <a:ext cx="8329613" cy="59023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2500313" y="338138"/>
            <a:ext cx="8828087" cy="1223962"/>
          </a:xfrm>
        </p:spPr>
        <p:txBody>
          <a:bodyPr/>
          <a:lstStyle/>
          <a:p>
            <a:endParaRPr lang="en-GB" smtClean="0"/>
          </a:p>
        </p:txBody>
      </p:sp>
      <p:sp>
        <p:nvSpPr>
          <p:cNvPr id="48130" name="Footer Placeholder 2"/>
          <p:cNvSpPr>
            <a:spLocks noGrp="1"/>
          </p:cNvSpPr>
          <p:nvPr>
            <p:ph type="ftr"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48131" name="Slide Number Placeholder 3"/>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F0F87B-8CC1-4792-AE3B-2A888B5D9996}" type="slidenum">
              <a:rPr lang="en-GB">
                <a:cs typeface="Arial" charset="0"/>
              </a:rPr>
              <a:pPr fontAlgn="base">
                <a:spcBef>
                  <a:spcPct val="0"/>
                </a:spcBef>
                <a:spcAft>
                  <a:spcPct val="0"/>
                </a:spcAft>
              </a:pPr>
              <a:t>23</a:t>
            </a:fld>
            <a:endParaRPr lang="en-GB">
              <a:cs typeface="Arial" charset="0"/>
            </a:endParaRPr>
          </a:p>
        </p:txBody>
      </p:sp>
      <p:sp>
        <p:nvSpPr>
          <p:cNvPr id="48132" name="Text Placeholder 4"/>
          <p:cNvSpPr>
            <a:spLocks noGrp="1"/>
          </p:cNvSpPr>
          <p:nvPr>
            <p:ph type="body" sz="quarter" idx="13"/>
          </p:nvPr>
        </p:nvSpPr>
        <p:spPr>
          <a:xfrm>
            <a:off x="2486025" y="2003425"/>
            <a:ext cx="4081463" cy="4002088"/>
          </a:xfrm>
        </p:spPr>
        <p:txBody>
          <a:bodyPr/>
          <a:lstStyle/>
          <a:p>
            <a:pPr>
              <a:buSzTx/>
              <a:buFont typeface="Arial" charset="0"/>
              <a:buChar char="•"/>
            </a:pPr>
            <a:endParaRPr lang="en-GB" smtClean="0"/>
          </a:p>
        </p:txBody>
      </p:sp>
      <p:sp>
        <p:nvSpPr>
          <p:cNvPr id="48133" name="Text Placeholder 5"/>
          <p:cNvSpPr>
            <a:spLocks noGrp="1"/>
          </p:cNvSpPr>
          <p:nvPr>
            <p:ph type="body" sz="quarter" idx="14"/>
          </p:nvPr>
        </p:nvSpPr>
        <p:spPr>
          <a:xfrm>
            <a:off x="7218363" y="2012950"/>
            <a:ext cx="4110037" cy="4002088"/>
          </a:xfrm>
        </p:spPr>
        <p:txBody>
          <a:bodyPr/>
          <a:lstStyle/>
          <a:p>
            <a:pPr>
              <a:buSzTx/>
              <a:buFont typeface="Arial" charset="0"/>
              <a:buChar char="•"/>
            </a:pPr>
            <a:endParaRPr lang="en-GB" smtClean="0"/>
          </a:p>
        </p:txBody>
      </p:sp>
      <p:pic>
        <p:nvPicPr>
          <p:cNvPr id="48134" name="Picture 7"/>
          <p:cNvPicPr>
            <a:picLocks noChangeAspect="1"/>
          </p:cNvPicPr>
          <p:nvPr/>
        </p:nvPicPr>
        <p:blipFill>
          <a:blip r:embed="rId2"/>
          <a:srcRect/>
          <a:stretch>
            <a:fillRect/>
          </a:stretch>
        </p:blipFill>
        <p:spPr bwMode="auto">
          <a:xfrm>
            <a:off x="0" y="0"/>
            <a:ext cx="12192000" cy="71215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p:cNvSpPr>
            <a:spLocks noGrp="1"/>
          </p:cNvSpPr>
          <p:nvPr>
            <p:ph type="title"/>
          </p:nvPr>
        </p:nvSpPr>
        <p:spPr>
          <a:xfrm rot="16200000">
            <a:off x="-1650207" y="2256632"/>
            <a:ext cx="4602163" cy="609600"/>
          </a:xfrm>
        </p:spPr>
        <p:txBody>
          <a:bodyPr/>
          <a:lstStyle/>
          <a:p>
            <a:r>
              <a:rPr lang="en-US" sz="2000" smtClean="0"/>
              <a:t>3. The Difficult Decisions</a:t>
            </a:r>
          </a:p>
        </p:txBody>
      </p:sp>
      <p:sp>
        <p:nvSpPr>
          <p:cNvPr id="12" name="Oval 11">
            <a:extLst>
              <a:ext uri="{FF2B5EF4-FFF2-40B4-BE49-F238E27FC236}"/>
            </a:extLst>
          </p:cNvPr>
          <p:cNvSpPr/>
          <p:nvPr/>
        </p:nvSpPr>
        <p:spPr>
          <a:xfrm>
            <a:off x="522288" y="4978400"/>
            <a:ext cx="1071562" cy="1071563"/>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GB" sz="900" dirty="0">
                <a:latin typeface="Arial" panose="020B0604020202020204" pitchFamily="34" charset="0"/>
                <a:cs typeface="Arial" panose="020B0604020202020204" pitchFamily="34" charset="0"/>
              </a:rPr>
              <a:t>Through Traffic</a:t>
            </a:r>
          </a:p>
        </p:txBody>
      </p:sp>
      <p:cxnSp>
        <p:nvCxnSpPr>
          <p:cNvPr id="13" name="Straight Connector 12">
            <a:extLst>
              <a:ext uri="{FF2B5EF4-FFF2-40B4-BE49-F238E27FC236}"/>
            </a:extLst>
          </p:cNvPr>
          <p:cNvCxnSpPr>
            <a:cxnSpLocks/>
          </p:cNvCxnSpPr>
          <p:nvPr/>
        </p:nvCxnSpPr>
        <p:spPr>
          <a:xfrm flipV="1">
            <a:off x="1058863" y="522288"/>
            <a:ext cx="0" cy="4340225"/>
          </a:xfrm>
          <a:prstGeom prst="line">
            <a:avLst/>
          </a:prstGeom>
          <a:no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4" name="Arc 13">
            <a:extLst>
              <a:ext uri="{FF2B5EF4-FFF2-40B4-BE49-F238E27FC236}"/>
            </a:extLst>
          </p:cNvPr>
          <p:cNvSpPr/>
          <p:nvPr/>
        </p:nvSpPr>
        <p:spPr>
          <a:xfrm>
            <a:off x="407988" y="4862513"/>
            <a:ext cx="1301750" cy="1303337"/>
          </a:xfrm>
          <a:prstGeom prst="arc">
            <a:avLst>
              <a:gd name="adj1" fmla="val 16185459"/>
              <a:gd name="adj2" fmla="val 10859819"/>
            </a:avLst>
          </a:prstGeom>
          <a:no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5" name="Straight Connector 14">
            <a:extLst>
              <a:ext uri="{FF2B5EF4-FFF2-40B4-BE49-F238E27FC236}"/>
            </a:extLst>
          </p:cNvPr>
          <p:cNvCxnSpPr>
            <a:cxnSpLocks/>
          </p:cNvCxnSpPr>
          <p:nvPr/>
        </p:nvCxnSpPr>
        <p:spPr>
          <a:xfrm>
            <a:off x="0" y="5502275"/>
            <a:ext cx="407988" cy="0"/>
          </a:xfrm>
          <a:prstGeom prst="line">
            <a:avLst/>
          </a:prstGeom>
          <a:no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 name="Rectangle: Rounded Corners 1">
            <a:extLst>
              <a:ext uri="{FF2B5EF4-FFF2-40B4-BE49-F238E27FC236}"/>
            </a:extLst>
          </p:cNvPr>
          <p:cNvSpPr/>
          <p:nvPr/>
        </p:nvSpPr>
        <p:spPr>
          <a:xfrm>
            <a:off x="1263650" y="522288"/>
            <a:ext cx="1303338" cy="622300"/>
          </a:xfrm>
          <a:prstGeom prst="roundRect">
            <a:avLst/>
          </a:prstGeom>
          <a:solidFill>
            <a:schemeClr val="tx1">
              <a:lumMod val="90000"/>
              <a:lumOff val="1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4000"/>
              </a:lnSpc>
              <a:spcBef>
                <a:spcPts val="0"/>
              </a:spcBef>
              <a:spcAft>
                <a:spcPts val="0"/>
              </a:spcAft>
              <a:defRPr/>
            </a:pPr>
            <a:r>
              <a:rPr lang="en-GB" sz="1000" dirty="0">
                <a:latin typeface="+mj-lt"/>
              </a:rPr>
              <a:t>the city centre</a:t>
            </a:r>
          </a:p>
        </p:txBody>
      </p:sp>
      <p:sp>
        <p:nvSpPr>
          <p:cNvPr id="3" name="Rectangle: Rounded Corners 2">
            <a:extLst>
              <a:ext uri="{FF2B5EF4-FFF2-40B4-BE49-F238E27FC236}"/>
            </a:extLst>
          </p:cNvPr>
          <p:cNvSpPr/>
          <p:nvPr/>
        </p:nvSpPr>
        <p:spPr>
          <a:xfrm>
            <a:off x="1262063" y="1990725"/>
            <a:ext cx="1301750" cy="622300"/>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4000"/>
              </a:lnSpc>
              <a:spcBef>
                <a:spcPts val="0"/>
              </a:spcBef>
              <a:spcAft>
                <a:spcPts val="0"/>
              </a:spcAft>
              <a:defRPr/>
            </a:pPr>
            <a:r>
              <a:rPr lang="en-GB" sz="1000" dirty="0">
                <a:solidFill>
                  <a:schemeClr val="tx1">
                    <a:lumMod val="25000"/>
                    <a:lumOff val="75000"/>
                  </a:schemeClr>
                </a:solidFill>
                <a:latin typeface="+mj-lt"/>
              </a:rPr>
              <a:t>reducing parking</a:t>
            </a:r>
          </a:p>
        </p:txBody>
      </p:sp>
      <p:sp>
        <p:nvSpPr>
          <p:cNvPr id="5" name="Rectangle: Rounded Corners 4">
            <a:extLst>
              <a:ext uri="{FF2B5EF4-FFF2-40B4-BE49-F238E27FC236}"/>
            </a:extLst>
          </p:cNvPr>
          <p:cNvSpPr/>
          <p:nvPr/>
        </p:nvSpPr>
        <p:spPr>
          <a:xfrm>
            <a:off x="1263650" y="1255713"/>
            <a:ext cx="1301750" cy="622300"/>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4000"/>
              </a:lnSpc>
              <a:spcBef>
                <a:spcPts val="0"/>
              </a:spcBef>
              <a:spcAft>
                <a:spcPts val="0"/>
              </a:spcAft>
              <a:defRPr/>
            </a:pPr>
            <a:r>
              <a:rPr lang="en-GB" sz="1000" dirty="0">
                <a:solidFill>
                  <a:schemeClr val="tx1">
                    <a:lumMod val="25000"/>
                    <a:lumOff val="75000"/>
                  </a:schemeClr>
                </a:solidFill>
                <a:latin typeface="+mj-lt"/>
              </a:rPr>
              <a:t>major junctions</a:t>
            </a:r>
          </a:p>
        </p:txBody>
      </p:sp>
      <p:sp>
        <p:nvSpPr>
          <p:cNvPr id="6" name="Rectangle: Rounded Corners 5">
            <a:extLst>
              <a:ext uri="{FF2B5EF4-FFF2-40B4-BE49-F238E27FC236}"/>
            </a:extLst>
          </p:cNvPr>
          <p:cNvSpPr/>
          <p:nvPr/>
        </p:nvSpPr>
        <p:spPr>
          <a:xfrm>
            <a:off x="1262063" y="2724150"/>
            <a:ext cx="1301750" cy="622300"/>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4000"/>
              </a:lnSpc>
              <a:spcBef>
                <a:spcPts val="0"/>
              </a:spcBef>
              <a:spcAft>
                <a:spcPts val="0"/>
              </a:spcAft>
              <a:defRPr/>
            </a:pPr>
            <a:r>
              <a:rPr lang="en-GB" sz="1000" dirty="0">
                <a:solidFill>
                  <a:schemeClr val="tx1">
                    <a:lumMod val="25000"/>
                    <a:lumOff val="75000"/>
                  </a:schemeClr>
                </a:solidFill>
                <a:latin typeface="+mj-lt"/>
              </a:rPr>
              <a:t>neighbourhoods</a:t>
            </a:r>
          </a:p>
        </p:txBody>
      </p:sp>
      <p:sp>
        <p:nvSpPr>
          <p:cNvPr id="7" name="Rectangle: Rounded Corners 6">
            <a:extLst>
              <a:ext uri="{FF2B5EF4-FFF2-40B4-BE49-F238E27FC236}"/>
            </a:extLst>
          </p:cNvPr>
          <p:cNvSpPr/>
          <p:nvPr/>
        </p:nvSpPr>
        <p:spPr>
          <a:xfrm>
            <a:off x="1262063" y="3459163"/>
            <a:ext cx="1301750" cy="622300"/>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4000"/>
              </a:lnSpc>
              <a:spcBef>
                <a:spcPts val="0"/>
              </a:spcBef>
              <a:spcAft>
                <a:spcPts val="0"/>
              </a:spcAft>
              <a:defRPr/>
            </a:pPr>
            <a:endParaRPr lang="en-GB" sz="1000" dirty="0">
              <a:solidFill>
                <a:schemeClr val="tx1">
                  <a:lumMod val="25000"/>
                  <a:lumOff val="75000"/>
                </a:schemeClr>
              </a:solidFill>
              <a:latin typeface="+mj-lt"/>
            </a:endParaRPr>
          </a:p>
        </p:txBody>
      </p:sp>
      <p:sp>
        <p:nvSpPr>
          <p:cNvPr id="11" name="TextBox 10">
            <a:extLst>
              <a:ext uri="{FF2B5EF4-FFF2-40B4-BE49-F238E27FC236}"/>
            </a:extLst>
          </p:cNvPr>
          <p:cNvSpPr txBox="1"/>
          <p:nvPr/>
        </p:nvSpPr>
        <p:spPr>
          <a:xfrm rot="16200000">
            <a:off x="2747169" y="4021931"/>
            <a:ext cx="2200275" cy="246063"/>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Online Survey</a:t>
            </a:r>
          </a:p>
        </p:txBody>
      </p:sp>
      <p:sp>
        <p:nvSpPr>
          <p:cNvPr id="16" name="TextBox 15">
            <a:extLst>
              <a:ext uri="{FF2B5EF4-FFF2-40B4-BE49-F238E27FC236}"/>
            </a:extLst>
          </p:cNvPr>
          <p:cNvSpPr txBox="1"/>
          <p:nvPr/>
        </p:nvSpPr>
        <p:spPr>
          <a:xfrm rot="16200000">
            <a:off x="3088481" y="4021932"/>
            <a:ext cx="2200275" cy="246062"/>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Market Research</a:t>
            </a:r>
          </a:p>
        </p:txBody>
      </p:sp>
      <p:sp>
        <p:nvSpPr>
          <p:cNvPr id="17" name="TextBox 16">
            <a:extLst>
              <a:ext uri="{FF2B5EF4-FFF2-40B4-BE49-F238E27FC236}"/>
            </a:extLst>
          </p:cNvPr>
          <p:cNvSpPr txBox="1"/>
          <p:nvPr/>
        </p:nvSpPr>
        <p:spPr>
          <a:xfrm rot="16200000">
            <a:off x="3936206" y="4021932"/>
            <a:ext cx="2200275" cy="246062"/>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Online Survey</a:t>
            </a:r>
          </a:p>
        </p:txBody>
      </p:sp>
      <p:sp>
        <p:nvSpPr>
          <p:cNvPr id="18" name="TextBox 17">
            <a:extLst>
              <a:ext uri="{FF2B5EF4-FFF2-40B4-BE49-F238E27FC236}"/>
            </a:extLst>
          </p:cNvPr>
          <p:cNvSpPr txBox="1"/>
          <p:nvPr/>
        </p:nvSpPr>
        <p:spPr>
          <a:xfrm rot="16200000">
            <a:off x="4269581" y="4021932"/>
            <a:ext cx="2200275" cy="246062"/>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Market Research</a:t>
            </a:r>
          </a:p>
        </p:txBody>
      </p:sp>
      <p:sp>
        <p:nvSpPr>
          <p:cNvPr id="19" name="TextBox 18">
            <a:extLst>
              <a:ext uri="{FF2B5EF4-FFF2-40B4-BE49-F238E27FC236}"/>
            </a:extLst>
          </p:cNvPr>
          <p:cNvSpPr txBox="1"/>
          <p:nvPr/>
        </p:nvSpPr>
        <p:spPr>
          <a:xfrm rot="16200000">
            <a:off x="5123656" y="4021932"/>
            <a:ext cx="2200275" cy="246062"/>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Online Survey</a:t>
            </a:r>
          </a:p>
        </p:txBody>
      </p:sp>
      <p:sp>
        <p:nvSpPr>
          <p:cNvPr id="20" name="TextBox 19">
            <a:extLst>
              <a:ext uri="{FF2B5EF4-FFF2-40B4-BE49-F238E27FC236}"/>
            </a:extLst>
          </p:cNvPr>
          <p:cNvSpPr txBox="1"/>
          <p:nvPr/>
        </p:nvSpPr>
        <p:spPr>
          <a:xfrm rot="16200000">
            <a:off x="5464969" y="4021931"/>
            <a:ext cx="2200275" cy="246063"/>
          </a:xfrm>
          <a:prstGeom prst="rect">
            <a:avLst/>
          </a:prstGeom>
          <a:noFill/>
        </p:spPr>
        <p:txBody>
          <a:bodyPr>
            <a:spAutoFit/>
          </a:bodyPr>
          <a:lstStyle/>
          <a:p>
            <a:pPr fontAlgn="auto">
              <a:spcBef>
                <a:spcPts val="0"/>
              </a:spcBef>
              <a:spcAft>
                <a:spcPts val="0"/>
              </a:spcAft>
              <a:buClr>
                <a:srgbClr val="37854E"/>
              </a:buClr>
              <a:defRPr/>
            </a:pPr>
            <a:r>
              <a:rPr lang="en-GB" sz="1000" b="1">
                <a:solidFill>
                  <a:schemeClr val="bg1"/>
                </a:solidFill>
                <a:latin typeface="+mj-lt"/>
                <a:ea typeface="Verdana" panose="020B0604030504040204" pitchFamily="34" charset="0"/>
                <a:cs typeface="Arial" panose="020B0604020202020204" pitchFamily="34" charset="0"/>
              </a:rPr>
              <a:t>Market Research</a:t>
            </a:r>
          </a:p>
        </p:txBody>
      </p:sp>
      <p:sp>
        <p:nvSpPr>
          <p:cNvPr id="21" name="TextBox 20">
            <a:extLst>
              <a:ext uri="{FF2B5EF4-FFF2-40B4-BE49-F238E27FC236}"/>
            </a:extLst>
          </p:cNvPr>
          <p:cNvSpPr txBox="1"/>
          <p:nvPr/>
        </p:nvSpPr>
        <p:spPr>
          <a:xfrm rot="16200000">
            <a:off x="6304756" y="4021932"/>
            <a:ext cx="2200275" cy="246062"/>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Online Survey</a:t>
            </a:r>
          </a:p>
        </p:txBody>
      </p:sp>
      <p:sp>
        <p:nvSpPr>
          <p:cNvPr id="22" name="TextBox 21">
            <a:extLst>
              <a:ext uri="{FF2B5EF4-FFF2-40B4-BE49-F238E27FC236}"/>
            </a:extLst>
          </p:cNvPr>
          <p:cNvSpPr txBox="1"/>
          <p:nvPr/>
        </p:nvSpPr>
        <p:spPr>
          <a:xfrm rot="16200000">
            <a:off x="6638131" y="4021932"/>
            <a:ext cx="2200275" cy="246062"/>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Market Research</a:t>
            </a:r>
          </a:p>
        </p:txBody>
      </p:sp>
      <p:sp>
        <p:nvSpPr>
          <p:cNvPr id="23" name="TextBox 22">
            <a:extLst>
              <a:ext uri="{FF2B5EF4-FFF2-40B4-BE49-F238E27FC236}"/>
            </a:extLst>
          </p:cNvPr>
          <p:cNvSpPr txBox="1"/>
          <p:nvPr/>
        </p:nvSpPr>
        <p:spPr>
          <a:xfrm rot="16200000">
            <a:off x="7487444" y="4021931"/>
            <a:ext cx="2200275" cy="246063"/>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Online Survey</a:t>
            </a:r>
          </a:p>
        </p:txBody>
      </p:sp>
      <p:sp>
        <p:nvSpPr>
          <p:cNvPr id="24" name="TextBox 23">
            <a:extLst>
              <a:ext uri="{FF2B5EF4-FFF2-40B4-BE49-F238E27FC236}"/>
            </a:extLst>
          </p:cNvPr>
          <p:cNvSpPr txBox="1"/>
          <p:nvPr/>
        </p:nvSpPr>
        <p:spPr>
          <a:xfrm rot="16200000">
            <a:off x="7820819" y="4021931"/>
            <a:ext cx="2200275" cy="246063"/>
          </a:xfrm>
          <a:prstGeom prst="rect">
            <a:avLst/>
          </a:prstGeom>
          <a:noFill/>
        </p:spPr>
        <p:txBody>
          <a:bodyPr>
            <a:spAutoFit/>
          </a:bodyPr>
          <a:lstStyle/>
          <a:p>
            <a:pPr fontAlgn="auto">
              <a:spcBef>
                <a:spcPts val="0"/>
              </a:spcBef>
              <a:spcAft>
                <a:spcPts val="0"/>
              </a:spcAft>
              <a:buClr>
                <a:srgbClr val="37854E"/>
              </a:buClr>
              <a:defRPr/>
            </a:pPr>
            <a:r>
              <a:rPr lang="en-GB" sz="1000" b="1" dirty="0">
                <a:solidFill>
                  <a:schemeClr val="bg1"/>
                </a:solidFill>
                <a:latin typeface="+mj-lt"/>
                <a:ea typeface="Verdana" panose="020B0604030504040204" pitchFamily="34" charset="0"/>
                <a:cs typeface="Arial" panose="020B0604020202020204" pitchFamily="34" charset="0"/>
              </a:rPr>
              <a:t>Market Research</a:t>
            </a:r>
          </a:p>
        </p:txBody>
      </p:sp>
      <p:sp>
        <p:nvSpPr>
          <p:cNvPr id="25" name="Rectangle 24">
            <a:extLst>
              <a:ext uri="{FF2B5EF4-FFF2-40B4-BE49-F238E27FC236}"/>
            </a:extLst>
          </p:cNvPr>
          <p:cNvSpPr/>
          <p:nvPr/>
        </p:nvSpPr>
        <p:spPr>
          <a:xfrm>
            <a:off x="9483725" y="522288"/>
            <a:ext cx="2563813" cy="59261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algn="ctr" fontAlgn="auto">
              <a:lnSpc>
                <a:spcPct val="150000"/>
              </a:lnSpc>
              <a:spcBef>
                <a:spcPts val="1200"/>
              </a:spcBef>
              <a:spcAft>
                <a:spcPts val="1200"/>
              </a:spcAft>
              <a:defRPr/>
            </a:pPr>
            <a:r>
              <a:rPr lang="en-GB" sz="1100" dirty="0">
                <a:solidFill>
                  <a:schemeClr val="tx1">
                    <a:lumMod val="50000"/>
                    <a:lumOff val="50000"/>
                  </a:schemeClr>
                </a:solidFill>
              </a:rPr>
              <a:t>in addition to current city centre projects, </a:t>
            </a:r>
            <a:r>
              <a:rPr lang="en-GB" sz="1200" b="1" dirty="0">
                <a:solidFill>
                  <a:schemeClr val="tx1">
                    <a:lumMod val="75000"/>
                    <a:lumOff val="25000"/>
                  </a:schemeClr>
                </a:solidFill>
              </a:rPr>
              <a:t>the Bridges Corridor, Canongate, Grassmarket and Cowgate</a:t>
            </a:r>
            <a:r>
              <a:rPr lang="en-GB" sz="1100" dirty="0">
                <a:solidFill>
                  <a:schemeClr val="tx1">
                    <a:lumMod val="50000"/>
                    <a:lumOff val="50000"/>
                  </a:schemeClr>
                </a:solidFill>
              </a:rPr>
              <a:t> were identified as key priorities for change</a:t>
            </a:r>
          </a:p>
          <a:p>
            <a:pPr algn="ctr" fontAlgn="auto">
              <a:lnSpc>
                <a:spcPct val="150000"/>
              </a:lnSpc>
              <a:spcBef>
                <a:spcPts val="1200"/>
              </a:spcBef>
              <a:spcAft>
                <a:spcPts val="1200"/>
              </a:spcAft>
              <a:defRPr/>
            </a:pPr>
            <a:r>
              <a:rPr lang="en-GB" sz="1100" dirty="0">
                <a:solidFill>
                  <a:schemeClr val="tx1">
                    <a:lumMod val="50000"/>
                    <a:lumOff val="50000"/>
                  </a:schemeClr>
                </a:solidFill>
              </a:rPr>
              <a:t>stakeholders noted that the introduction of any traffic restrictions in these corridors, however, could create </a:t>
            </a:r>
            <a:r>
              <a:rPr lang="en-GB" sz="1200" b="1" dirty="0">
                <a:solidFill>
                  <a:schemeClr val="tx1">
                    <a:lumMod val="75000"/>
                    <a:lumOff val="25000"/>
                  </a:schemeClr>
                </a:solidFill>
              </a:rPr>
              <a:t>wider traffic displacement</a:t>
            </a:r>
          </a:p>
          <a:p>
            <a:pPr algn="ctr" fontAlgn="auto">
              <a:lnSpc>
                <a:spcPct val="150000"/>
              </a:lnSpc>
              <a:spcBef>
                <a:spcPts val="1200"/>
              </a:spcBef>
              <a:spcAft>
                <a:spcPts val="1200"/>
              </a:spcAft>
              <a:defRPr/>
            </a:pPr>
            <a:r>
              <a:rPr lang="en-GB" sz="1100" dirty="0">
                <a:solidFill>
                  <a:schemeClr val="tx1">
                    <a:lumMod val="50000"/>
                    <a:lumOff val="50000"/>
                  </a:schemeClr>
                </a:solidFill>
              </a:rPr>
              <a:t>bringing in </a:t>
            </a:r>
            <a:r>
              <a:rPr lang="en-GB" sz="1200" b="1" dirty="0">
                <a:solidFill>
                  <a:schemeClr val="tx1">
                    <a:lumMod val="75000"/>
                    <a:lumOff val="25000"/>
                  </a:schemeClr>
                </a:solidFill>
              </a:rPr>
              <a:t>area-wide traffic restrictions</a:t>
            </a:r>
            <a:r>
              <a:rPr lang="en-GB" sz="1100" dirty="0">
                <a:solidFill>
                  <a:schemeClr val="tx1">
                    <a:lumMod val="50000"/>
                    <a:lumOff val="50000"/>
                  </a:schemeClr>
                </a:solidFill>
              </a:rPr>
              <a:t> was identified as a potential mitigation for the wider impacts of major projects across the city centre</a:t>
            </a:r>
          </a:p>
          <a:p>
            <a:pPr algn="ctr" fontAlgn="auto">
              <a:lnSpc>
                <a:spcPct val="150000"/>
              </a:lnSpc>
              <a:spcBef>
                <a:spcPts val="1200"/>
              </a:spcBef>
              <a:spcAft>
                <a:spcPts val="1200"/>
              </a:spcAft>
              <a:defRPr/>
            </a:pPr>
            <a:r>
              <a:rPr lang="en-GB" sz="1100" dirty="0">
                <a:solidFill>
                  <a:schemeClr val="tx1">
                    <a:lumMod val="50000"/>
                    <a:lumOff val="50000"/>
                  </a:schemeClr>
                </a:solidFill>
              </a:rPr>
              <a:t>one of the specific examples stakeholders mentioned in this regard was the area east of Lothian Road within Bread Street, West Port, Lady Lawson Street and Castle Terrace</a:t>
            </a:r>
          </a:p>
        </p:txBody>
      </p:sp>
      <p:sp>
        <p:nvSpPr>
          <p:cNvPr id="8" name="Rectangle: Rounded Corners 7">
            <a:extLst>
              <a:ext uri="{FF2B5EF4-FFF2-40B4-BE49-F238E27FC236}"/>
            </a:extLst>
          </p:cNvPr>
          <p:cNvSpPr/>
          <p:nvPr/>
        </p:nvSpPr>
        <p:spPr>
          <a:xfrm>
            <a:off x="1262063" y="4192588"/>
            <a:ext cx="1301750" cy="622300"/>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4000"/>
              </a:lnSpc>
              <a:spcBef>
                <a:spcPts val="0"/>
              </a:spcBef>
              <a:spcAft>
                <a:spcPts val="0"/>
              </a:spcAft>
              <a:defRPr/>
            </a:pPr>
            <a:endParaRPr lang="en-GB" sz="1000" dirty="0">
              <a:solidFill>
                <a:schemeClr val="tx1">
                  <a:lumMod val="25000"/>
                  <a:lumOff val="75000"/>
                </a:schemeClr>
              </a:solidFill>
              <a:latin typeface="+mj-lt"/>
            </a:endParaRPr>
          </a:p>
        </p:txBody>
      </p:sp>
      <p:sp>
        <p:nvSpPr>
          <p:cNvPr id="26" name="TextBox 25">
            <a:extLst>
              <a:ext uri="{FF2B5EF4-FFF2-40B4-BE49-F238E27FC236}"/>
            </a:extLst>
          </p:cNvPr>
          <p:cNvSpPr txBox="1"/>
          <p:nvPr/>
        </p:nvSpPr>
        <p:spPr>
          <a:xfrm>
            <a:off x="2767013" y="522288"/>
            <a:ext cx="6604000" cy="523875"/>
          </a:xfrm>
          <a:prstGeom prst="rect">
            <a:avLst/>
          </a:prstGeom>
          <a:noFill/>
        </p:spPr>
        <p:txBody>
          <a:bodyPr>
            <a:spAutoFit/>
          </a:bodyPr>
          <a:lstStyle/>
          <a:p>
            <a:pPr fontAlgn="auto">
              <a:lnSpc>
                <a:spcPct val="150000"/>
              </a:lnSpc>
              <a:spcBef>
                <a:spcPts val="0"/>
              </a:spcBef>
              <a:spcAft>
                <a:spcPts val="1200"/>
              </a:spcAft>
              <a:buClr>
                <a:srgbClr val="37854E"/>
              </a:buClr>
              <a:defRPr/>
            </a:pPr>
            <a:r>
              <a:rPr lang="en-GB" sz="1000" i="1" dirty="0">
                <a:solidFill>
                  <a:schemeClr val="accent4">
                    <a:lumMod val="75000"/>
                  </a:schemeClr>
                </a:solidFill>
                <a:latin typeface="+mj-lt"/>
                <a:ea typeface="Verdana" panose="020B0604030504040204" pitchFamily="34" charset="0"/>
                <a:cs typeface="Arial" panose="020B0604020202020204" pitchFamily="34" charset="0"/>
              </a:rPr>
              <a:t>Are there any additional streets in the city centre that you think we should prioritise for reducing through traffic? </a:t>
            </a:r>
          </a:p>
        </p:txBody>
      </p:sp>
      <p:pic>
        <p:nvPicPr>
          <p:cNvPr id="9" name="Picture 8" descr="A map of a city&#10;&#10;Description automatically generated">
            <a:extLst>
              <a:ext uri="{FF2B5EF4-FFF2-40B4-BE49-F238E27FC236}"/>
            </a:extLst>
          </p:cNvPr>
          <p:cNvPicPr>
            <a:picLocks noChangeAspect="1"/>
          </p:cNvPicPr>
          <p:nvPr/>
        </p:nvPicPr>
        <p:blipFill rotWithShape="1">
          <a:blip r:embed="rId3" cstate="print">
            <a:extLst>
              <a:ext uri="{28A0092B-C50C-407E-A947-70E740481C1C}"/>
            </a:extLst>
          </a:blip>
          <a:srcRect/>
          <a:stretch/>
        </p:blipFill>
        <p:spPr>
          <a:xfrm>
            <a:off x="2766928" y="1256425"/>
            <a:ext cx="6600907" cy="4854309"/>
          </a:xfrm>
          <a:prstGeom prst="roundRect">
            <a:avLst>
              <a:gd name="adj" fmla="val 2736"/>
            </a:avLst>
          </a:prstGeom>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209550" y="-147638"/>
            <a:ext cx="3117850" cy="7232651"/>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02" name="Title 3"/>
          <p:cNvSpPr>
            <a:spLocks noGrp="1"/>
          </p:cNvSpPr>
          <p:nvPr>
            <p:ph type="title"/>
          </p:nvPr>
        </p:nvSpPr>
        <p:spPr>
          <a:xfrm>
            <a:off x="2500313" y="338138"/>
            <a:ext cx="7029450" cy="974725"/>
          </a:xfrm>
        </p:spPr>
        <p:txBody>
          <a:bodyPr/>
          <a:lstStyle/>
          <a:p>
            <a:r>
              <a:rPr lang="en-GB" sz="3200" smtClean="0">
                <a:latin typeface="Arial" charset="0"/>
                <a:cs typeface="Arial" charset="0"/>
              </a:rPr>
              <a:t>City Centre – Option C</a:t>
            </a:r>
          </a:p>
        </p:txBody>
      </p:sp>
      <p:sp>
        <p:nvSpPr>
          <p:cNvPr id="3" name="TextBox 2">
            <a:extLst>
              <a:ext uri="{FF2B5EF4-FFF2-40B4-BE49-F238E27FC236}"/>
            </a:extLst>
          </p:cNvPr>
          <p:cNvSpPr txBox="1"/>
          <p:nvPr/>
        </p:nvSpPr>
        <p:spPr>
          <a:xfrm>
            <a:off x="1812925" y="1758950"/>
            <a:ext cx="2700338" cy="708025"/>
          </a:xfrm>
          <a:prstGeom prst="rect">
            <a:avLst/>
          </a:prstGeom>
          <a:noFill/>
        </p:spPr>
        <p:txBody>
          <a:bodyPr>
            <a:spAutoFit/>
          </a:bodyPr>
          <a:lstStyle/>
          <a:p>
            <a:pPr fontAlgn="auto">
              <a:spcBef>
                <a:spcPts val="0"/>
              </a:spcBef>
              <a:spcAft>
                <a:spcPts val="0"/>
              </a:spcAft>
              <a:defRPr/>
            </a:pPr>
            <a:endParaRPr lang="en-GB" sz="2000">
              <a:solidFill>
                <a:srgbClr val="000000"/>
              </a:solidFill>
              <a:latin typeface="Arial" panose="020B0604020202020204" pitchFamily="34" charset="0"/>
              <a:cs typeface="Arial" panose="020B0604020202020204" pitchFamily="34" charset="0"/>
            </a:endParaRPr>
          </a:p>
          <a:p>
            <a:pPr marL="342900" indent="-342900" fontAlgn="auto">
              <a:spcBef>
                <a:spcPts val="0"/>
              </a:spcBef>
              <a:spcAft>
                <a:spcPts val="0"/>
              </a:spcAft>
              <a:buFont typeface="Arial" panose="020B0604020202020204" pitchFamily="34" charset="0"/>
              <a:buChar char="•"/>
              <a:defRPr/>
            </a:pPr>
            <a:endParaRPr lang="en-GB" sz="2000">
              <a:solidFill>
                <a:srgbClr val="000000"/>
              </a:solidFill>
              <a:latin typeface="Arial" panose="020B0604020202020204" pitchFamily="34" charset="0"/>
              <a:cs typeface="Arial" panose="020B0604020202020204" pitchFamily="34" charset="0"/>
            </a:endParaRPr>
          </a:p>
        </p:txBody>
      </p:sp>
      <p:sp>
        <p:nvSpPr>
          <p:cNvPr id="51204" name="TextBox 7"/>
          <p:cNvSpPr txBox="1">
            <a:spLocks noChangeArrowheads="1"/>
          </p:cNvSpPr>
          <p:nvPr/>
        </p:nvSpPr>
        <p:spPr bwMode="auto">
          <a:xfrm>
            <a:off x="34925" y="2206625"/>
            <a:ext cx="2216150" cy="2862263"/>
          </a:xfrm>
          <a:prstGeom prst="rect">
            <a:avLst/>
          </a:prstGeom>
          <a:noFill/>
          <a:ln w="9525">
            <a:noFill/>
            <a:miter lim="800000"/>
            <a:headEnd/>
            <a:tailEnd/>
          </a:ln>
        </p:spPr>
        <p:txBody>
          <a:bodyPr>
            <a:spAutoFit/>
          </a:bodyPr>
          <a:lstStyle/>
          <a:p>
            <a:pPr marL="285750" indent="-285750">
              <a:buFont typeface="Arial" charset="0"/>
              <a:buChar char="•"/>
            </a:pPr>
            <a:r>
              <a:rPr lang="en-GB">
                <a:solidFill>
                  <a:srgbClr val="000000"/>
                </a:solidFill>
                <a:latin typeface="Jacobs Chronos"/>
              </a:rPr>
              <a:t>Further restrictions for traffic on Cowgate and Canongate</a:t>
            </a:r>
          </a:p>
          <a:p>
            <a:pPr marL="285750" indent="-285750">
              <a:buFont typeface="Arial" charset="0"/>
              <a:buChar char="•"/>
            </a:pPr>
            <a:endParaRPr lang="en-GB">
              <a:solidFill>
                <a:srgbClr val="000000"/>
              </a:solidFill>
              <a:latin typeface="Jacobs Chronos"/>
            </a:endParaRPr>
          </a:p>
          <a:p>
            <a:pPr marL="285750" indent="-285750">
              <a:buFont typeface="Arial" charset="0"/>
              <a:buChar char="•"/>
            </a:pPr>
            <a:r>
              <a:rPr lang="en-GB">
                <a:solidFill>
                  <a:srgbClr val="000000"/>
                </a:solidFill>
                <a:latin typeface="Jacobs Chronos"/>
              </a:rPr>
              <a:t>Strengthens the boundary of LEZ and PPZ on the southern side of the city centre </a:t>
            </a:r>
          </a:p>
        </p:txBody>
      </p:sp>
      <p:pic>
        <p:nvPicPr>
          <p:cNvPr id="51205" name="Picture 1" descr="A map of a city&#10;&#10;Description automatically generated"/>
          <p:cNvPicPr>
            <a:picLocks noChangeAspect="1"/>
          </p:cNvPicPr>
          <p:nvPr/>
        </p:nvPicPr>
        <p:blipFill>
          <a:blip r:embed="rId3"/>
          <a:srcRect/>
          <a:stretch>
            <a:fillRect/>
          </a:stretch>
        </p:blipFill>
        <p:spPr bwMode="auto">
          <a:xfrm>
            <a:off x="2636838" y="1647825"/>
            <a:ext cx="8705850" cy="50863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2500313" y="338138"/>
            <a:ext cx="8828087" cy="1223962"/>
          </a:xfrm>
        </p:spPr>
        <p:txBody>
          <a:bodyPr/>
          <a:lstStyle/>
          <a:p>
            <a:endParaRPr lang="en-GB" smtClean="0"/>
          </a:p>
        </p:txBody>
      </p:sp>
      <p:sp>
        <p:nvSpPr>
          <p:cNvPr id="53250"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53251"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E1F47F-15A3-4BA1-B647-A8B6A2AE4C48}" type="slidenum">
              <a:rPr lang="en-GB">
                <a:cs typeface="Arial" charset="0"/>
              </a:rPr>
              <a:pPr fontAlgn="base">
                <a:spcBef>
                  <a:spcPct val="0"/>
                </a:spcBef>
                <a:spcAft>
                  <a:spcPct val="0"/>
                </a:spcAft>
              </a:pPr>
              <a:t>26</a:t>
            </a:fld>
            <a:endParaRPr lang="en-GB">
              <a:cs typeface="Arial" charset="0"/>
            </a:endParaRPr>
          </a:p>
        </p:txBody>
      </p:sp>
      <p:sp>
        <p:nvSpPr>
          <p:cNvPr id="53252" name="Text Placeholder 4"/>
          <p:cNvSpPr>
            <a:spLocks noGrp="1"/>
          </p:cNvSpPr>
          <p:nvPr>
            <p:ph type="body" sz="quarter" idx="13"/>
          </p:nvPr>
        </p:nvSpPr>
        <p:spPr>
          <a:xfrm>
            <a:off x="2500313" y="2012950"/>
            <a:ext cx="8828087" cy="4062413"/>
          </a:xfrm>
        </p:spPr>
        <p:txBody>
          <a:bodyPr/>
          <a:lstStyle/>
          <a:p>
            <a:pPr>
              <a:buSzTx/>
              <a:buFont typeface="Arial" charset="0"/>
              <a:buChar char="•"/>
            </a:pPr>
            <a:endParaRPr lang="en-GB" smtClean="0"/>
          </a:p>
        </p:txBody>
      </p:sp>
      <p:pic>
        <p:nvPicPr>
          <p:cNvPr id="53253" name="Picture 6"/>
          <p:cNvPicPr>
            <a:picLocks noChangeAspect="1"/>
          </p:cNvPicPr>
          <p:nvPr/>
        </p:nvPicPr>
        <p:blipFill>
          <a:blip r:embed="rId2"/>
          <a:srcRect/>
          <a:stretch>
            <a:fillRect/>
          </a:stretch>
        </p:blipFill>
        <p:spPr bwMode="auto">
          <a:xfrm>
            <a:off x="258763" y="-3175"/>
            <a:ext cx="11674475" cy="68611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6"/>
          <p:cNvPicPr>
            <a:picLocks noChangeAspect="1"/>
          </p:cNvPicPr>
          <p:nvPr/>
        </p:nvPicPr>
        <p:blipFill>
          <a:blip r:embed="rId3"/>
          <a:srcRect r="8565"/>
          <a:stretch>
            <a:fillRect/>
          </a:stretch>
        </p:blipFill>
        <p:spPr bwMode="auto">
          <a:xfrm>
            <a:off x="10675938" y="1271588"/>
            <a:ext cx="1144587" cy="5068887"/>
          </a:xfrm>
          <a:prstGeom prst="rect">
            <a:avLst/>
          </a:prstGeom>
          <a:noFill/>
          <a:ln w="12700">
            <a:solidFill>
              <a:schemeClr val="tx1"/>
            </a:solidFill>
            <a:miter lim="800000"/>
            <a:headEnd/>
            <a:tailEnd/>
          </a:ln>
        </p:spPr>
      </p:pic>
      <p:sp>
        <p:nvSpPr>
          <p:cNvPr id="54274" name="TextBox 61"/>
          <p:cNvSpPr txBox="1">
            <a:spLocks noChangeArrowheads="1"/>
          </p:cNvSpPr>
          <p:nvPr/>
        </p:nvSpPr>
        <p:spPr bwMode="auto">
          <a:xfrm>
            <a:off x="10726738" y="5945188"/>
            <a:ext cx="1000125" cy="261937"/>
          </a:xfrm>
          <a:prstGeom prst="rect">
            <a:avLst/>
          </a:prstGeom>
          <a:noFill/>
          <a:ln w="9525">
            <a:noFill/>
            <a:miter lim="800000"/>
            <a:headEnd/>
            <a:tailEnd/>
          </a:ln>
        </p:spPr>
        <p:txBody>
          <a:bodyPr>
            <a:spAutoFit/>
          </a:bodyPr>
          <a:lstStyle/>
          <a:p>
            <a:r>
              <a:rPr lang="en-GB" sz="1100" b="1">
                <a:latin typeface="Verdana" pitchFamily="34" charset="0"/>
              </a:rPr>
              <a:t>Haymarket</a:t>
            </a:r>
          </a:p>
        </p:txBody>
      </p:sp>
      <p:sp>
        <p:nvSpPr>
          <p:cNvPr id="54275" name="TextBox 63"/>
          <p:cNvSpPr txBox="1">
            <a:spLocks noChangeArrowheads="1"/>
          </p:cNvSpPr>
          <p:nvPr/>
        </p:nvSpPr>
        <p:spPr bwMode="auto">
          <a:xfrm>
            <a:off x="11018838" y="1374775"/>
            <a:ext cx="646112" cy="261938"/>
          </a:xfrm>
          <a:prstGeom prst="rect">
            <a:avLst/>
          </a:prstGeom>
          <a:noFill/>
          <a:ln w="9525">
            <a:noFill/>
            <a:miter lim="800000"/>
            <a:headEnd/>
            <a:tailEnd/>
          </a:ln>
        </p:spPr>
        <p:txBody>
          <a:bodyPr>
            <a:spAutoFit/>
          </a:bodyPr>
          <a:lstStyle/>
          <a:p>
            <a:r>
              <a:rPr lang="en-GB" sz="1100" b="1">
                <a:latin typeface="Verdana" pitchFamily="34" charset="0"/>
              </a:rPr>
              <a:t>Ratho</a:t>
            </a:r>
          </a:p>
        </p:txBody>
      </p:sp>
      <p:cxnSp>
        <p:nvCxnSpPr>
          <p:cNvPr id="65" name="Straight Arrow Connector 64">
            <a:extLst>
              <a:ext uri="{FF2B5EF4-FFF2-40B4-BE49-F238E27FC236}"/>
            </a:extLst>
          </p:cNvPr>
          <p:cNvCxnSpPr>
            <a:cxnSpLocks/>
          </p:cNvCxnSpPr>
          <p:nvPr/>
        </p:nvCxnSpPr>
        <p:spPr>
          <a:xfrm flipH="1" flipV="1">
            <a:off x="10968038" y="1233488"/>
            <a:ext cx="96837" cy="431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Arrow: Down 65">
            <a:extLst>
              <a:ext uri="{FF2B5EF4-FFF2-40B4-BE49-F238E27FC236}"/>
            </a:extLst>
          </p:cNvPr>
          <p:cNvSpPr/>
          <p:nvPr/>
        </p:nvSpPr>
        <p:spPr>
          <a:xfrm>
            <a:off x="11063288" y="6237288"/>
            <a:ext cx="446087" cy="600075"/>
          </a:xfrm>
          <a:prstGeom prst="downArrow">
            <a:avLst/>
          </a:prstGeom>
          <a:solidFill>
            <a:schemeClr val="bg1">
              <a:lumMod val="50000"/>
            </a:schemeClr>
          </a:solidFill>
          <a:ln w="38100" cap="flat" cmpd="sng" algn="ctr">
            <a:solidFill>
              <a:schemeClr val="tx1">
                <a:lumMod val="65000"/>
                <a:lumOff val="3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fontAlgn="auto">
              <a:spcBef>
                <a:spcPts val="0"/>
              </a:spcBef>
              <a:spcAft>
                <a:spcPts val="0"/>
              </a:spcAft>
              <a:defRPr/>
            </a:pPr>
            <a:endParaRPr lang="en-GB"/>
          </a:p>
        </p:txBody>
      </p:sp>
      <p:sp>
        <p:nvSpPr>
          <p:cNvPr id="68" name="TextBox 67">
            <a:extLst>
              <a:ext uri="{FF2B5EF4-FFF2-40B4-BE49-F238E27FC236}"/>
            </a:extLst>
          </p:cNvPr>
          <p:cNvSpPr txBox="1"/>
          <p:nvPr/>
        </p:nvSpPr>
        <p:spPr>
          <a:xfrm>
            <a:off x="10585450" y="6207125"/>
            <a:ext cx="1379538" cy="341313"/>
          </a:xfrm>
          <a:prstGeom prst="roundRect">
            <a:avLst/>
          </a:prstGeom>
          <a:solidFill>
            <a:schemeClr val="bg1">
              <a:lumMod val="50000"/>
            </a:schemeClr>
          </a:solidFill>
          <a:ln w="12700">
            <a:solidFill>
              <a:schemeClr val="tx1">
                <a:lumMod val="65000"/>
                <a:lumOff val="35000"/>
              </a:schemeClr>
            </a:solidFill>
          </a:ln>
        </p:spPr>
        <p:style>
          <a:lnRef idx="3">
            <a:schemeClr val="lt1"/>
          </a:lnRef>
          <a:fillRef idx="1">
            <a:schemeClr val="accent2"/>
          </a:fillRef>
          <a:effectRef idx="1">
            <a:schemeClr val="accent2"/>
          </a:effectRef>
          <a:fontRef idx="minor">
            <a:schemeClr val="lt1"/>
          </a:fontRef>
        </p:style>
        <p:txBody>
          <a:bodyPr>
            <a:spAutoFit/>
          </a:bodyPr>
          <a:lstStyle/>
          <a:p>
            <a:pPr algn="ctr" fontAlgn="auto">
              <a:spcBef>
                <a:spcPts val="0"/>
              </a:spcBef>
              <a:spcAft>
                <a:spcPts val="0"/>
              </a:spcAft>
              <a:defRPr/>
            </a:pPr>
            <a:r>
              <a:rPr lang="en-GB" sz="1400" b="1"/>
              <a:t>City Centre</a:t>
            </a:r>
          </a:p>
        </p:txBody>
      </p:sp>
      <p:pic>
        <p:nvPicPr>
          <p:cNvPr id="54279" name="Picture 69"/>
          <p:cNvPicPr>
            <a:picLocks noChangeAspect="1"/>
          </p:cNvPicPr>
          <p:nvPr/>
        </p:nvPicPr>
        <p:blipFill>
          <a:blip r:embed="rId4"/>
          <a:srcRect/>
          <a:stretch>
            <a:fillRect/>
          </a:stretch>
        </p:blipFill>
        <p:spPr bwMode="auto">
          <a:xfrm>
            <a:off x="10680700" y="755650"/>
            <a:ext cx="1143000" cy="509588"/>
          </a:xfrm>
          <a:prstGeom prst="rect">
            <a:avLst/>
          </a:prstGeom>
          <a:noFill/>
          <a:ln w="12700">
            <a:solidFill>
              <a:schemeClr val="tx1"/>
            </a:solidFill>
            <a:miter lim="800000"/>
            <a:headEnd/>
            <a:tailEnd/>
          </a:ln>
        </p:spPr>
      </p:pic>
      <p:sp>
        <p:nvSpPr>
          <p:cNvPr id="54280" name="TextBox 73"/>
          <p:cNvSpPr txBox="1">
            <a:spLocks noChangeArrowheads="1"/>
          </p:cNvSpPr>
          <p:nvPr/>
        </p:nvSpPr>
        <p:spPr bwMode="auto">
          <a:xfrm>
            <a:off x="11176000" y="1768475"/>
            <a:ext cx="785813" cy="246063"/>
          </a:xfrm>
          <a:prstGeom prst="rect">
            <a:avLst/>
          </a:prstGeom>
          <a:noFill/>
          <a:ln w="9525">
            <a:noFill/>
            <a:miter lim="800000"/>
            <a:headEnd/>
            <a:tailEnd/>
          </a:ln>
        </p:spPr>
        <p:txBody>
          <a:bodyPr>
            <a:spAutoFit/>
          </a:bodyPr>
          <a:lstStyle/>
          <a:p>
            <a:r>
              <a:rPr lang="en-GB" sz="1000" b="1">
                <a:latin typeface="Verdana" pitchFamily="34" charset="0"/>
              </a:rPr>
              <a:t>Diversion</a:t>
            </a:r>
          </a:p>
        </p:txBody>
      </p:sp>
      <p:pic>
        <p:nvPicPr>
          <p:cNvPr id="54281" name="Picture 74"/>
          <p:cNvPicPr>
            <a:picLocks noChangeAspect="1"/>
          </p:cNvPicPr>
          <p:nvPr/>
        </p:nvPicPr>
        <p:blipFill>
          <a:blip r:embed="rId5"/>
          <a:srcRect/>
          <a:stretch>
            <a:fillRect/>
          </a:stretch>
        </p:blipFill>
        <p:spPr bwMode="auto">
          <a:xfrm>
            <a:off x="10987088" y="1755775"/>
            <a:ext cx="298450" cy="306388"/>
          </a:xfrm>
          <a:prstGeom prst="rect">
            <a:avLst/>
          </a:prstGeom>
          <a:noFill/>
          <a:ln w="9525">
            <a:noFill/>
            <a:miter lim="800000"/>
            <a:headEnd/>
            <a:tailEnd/>
          </a:ln>
        </p:spPr>
      </p:pic>
      <p:sp>
        <p:nvSpPr>
          <p:cNvPr id="54282" name="TextBox 75"/>
          <p:cNvSpPr txBox="1">
            <a:spLocks noChangeArrowheads="1"/>
          </p:cNvSpPr>
          <p:nvPr/>
        </p:nvSpPr>
        <p:spPr bwMode="auto">
          <a:xfrm>
            <a:off x="11298238" y="5715000"/>
            <a:ext cx="500062" cy="215900"/>
          </a:xfrm>
          <a:prstGeom prst="rect">
            <a:avLst/>
          </a:prstGeom>
          <a:noFill/>
          <a:ln w="9525">
            <a:noFill/>
            <a:miter lim="800000"/>
            <a:headEnd/>
            <a:tailEnd/>
          </a:ln>
        </p:spPr>
        <p:txBody>
          <a:bodyPr>
            <a:spAutoFit/>
          </a:bodyPr>
          <a:lstStyle/>
          <a:p>
            <a:r>
              <a:rPr lang="en-GB" sz="800" b="1">
                <a:latin typeface="Verdana" pitchFamily="34" charset="0"/>
              </a:rPr>
              <a:t>A8-07</a:t>
            </a:r>
          </a:p>
        </p:txBody>
      </p:sp>
      <p:sp>
        <p:nvSpPr>
          <p:cNvPr id="54283" name="TextBox 76"/>
          <p:cNvSpPr txBox="1">
            <a:spLocks noChangeArrowheads="1"/>
          </p:cNvSpPr>
          <p:nvPr/>
        </p:nvSpPr>
        <p:spPr bwMode="auto">
          <a:xfrm>
            <a:off x="11283950" y="5045075"/>
            <a:ext cx="498475" cy="215900"/>
          </a:xfrm>
          <a:prstGeom prst="rect">
            <a:avLst/>
          </a:prstGeom>
          <a:noFill/>
          <a:ln w="9525">
            <a:noFill/>
            <a:miter lim="800000"/>
            <a:headEnd/>
            <a:tailEnd/>
          </a:ln>
        </p:spPr>
        <p:txBody>
          <a:bodyPr>
            <a:spAutoFit/>
          </a:bodyPr>
          <a:lstStyle/>
          <a:p>
            <a:r>
              <a:rPr lang="en-GB" sz="800" b="1">
                <a:latin typeface="Verdana" pitchFamily="34" charset="0"/>
              </a:rPr>
              <a:t>A8-06</a:t>
            </a:r>
          </a:p>
        </p:txBody>
      </p:sp>
      <p:sp>
        <p:nvSpPr>
          <p:cNvPr id="54284" name="TextBox 77"/>
          <p:cNvSpPr txBox="1">
            <a:spLocks noChangeArrowheads="1"/>
          </p:cNvSpPr>
          <p:nvPr/>
        </p:nvSpPr>
        <p:spPr bwMode="auto">
          <a:xfrm>
            <a:off x="11131550" y="4014788"/>
            <a:ext cx="500063" cy="215900"/>
          </a:xfrm>
          <a:prstGeom prst="rect">
            <a:avLst/>
          </a:prstGeom>
          <a:noFill/>
          <a:ln w="9525">
            <a:noFill/>
            <a:miter lim="800000"/>
            <a:headEnd/>
            <a:tailEnd/>
          </a:ln>
        </p:spPr>
        <p:txBody>
          <a:bodyPr>
            <a:spAutoFit/>
          </a:bodyPr>
          <a:lstStyle/>
          <a:p>
            <a:r>
              <a:rPr lang="en-GB" sz="800" b="1">
                <a:latin typeface="Verdana" pitchFamily="34" charset="0"/>
              </a:rPr>
              <a:t>A8-05</a:t>
            </a:r>
          </a:p>
        </p:txBody>
      </p:sp>
      <p:sp>
        <p:nvSpPr>
          <p:cNvPr id="54285" name="TextBox 78"/>
          <p:cNvSpPr txBox="1">
            <a:spLocks noChangeArrowheads="1"/>
          </p:cNvSpPr>
          <p:nvPr/>
        </p:nvSpPr>
        <p:spPr bwMode="auto">
          <a:xfrm>
            <a:off x="11147425" y="3511550"/>
            <a:ext cx="500063" cy="214313"/>
          </a:xfrm>
          <a:prstGeom prst="rect">
            <a:avLst/>
          </a:prstGeom>
          <a:noFill/>
          <a:ln w="9525">
            <a:noFill/>
            <a:miter lim="800000"/>
            <a:headEnd/>
            <a:tailEnd/>
          </a:ln>
        </p:spPr>
        <p:txBody>
          <a:bodyPr>
            <a:spAutoFit/>
          </a:bodyPr>
          <a:lstStyle/>
          <a:p>
            <a:r>
              <a:rPr lang="en-GB" sz="800" b="1">
                <a:latin typeface="Verdana" pitchFamily="34" charset="0"/>
              </a:rPr>
              <a:t>A8-04</a:t>
            </a:r>
          </a:p>
        </p:txBody>
      </p:sp>
      <p:sp>
        <p:nvSpPr>
          <p:cNvPr id="54286" name="TextBox 79"/>
          <p:cNvSpPr txBox="1">
            <a:spLocks noChangeArrowheads="1"/>
          </p:cNvSpPr>
          <p:nvPr/>
        </p:nvSpPr>
        <p:spPr bwMode="auto">
          <a:xfrm>
            <a:off x="11055350" y="3219450"/>
            <a:ext cx="500063" cy="215900"/>
          </a:xfrm>
          <a:prstGeom prst="rect">
            <a:avLst/>
          </a:prstGeom>
          <a:noFill/>
          <a:ln w="9525">
            <a:noFill/>
            <a:miter lim="800000"/>
            <a:headEnd/>
            <a:tailEnd/>
          </a:ln>
        </p:spPr>
        <p:txBody>
          <a:bodyPr>
            <a:spAutoFit/>
          </a:bodyPr>
          <a:lstStyle/>
          <a:p>
            <a:r>
              <a:rPr lang="en-GB" sz="800" b="1">
                <a:latin typeface="Verdana" pitchFamily="34" charset="0"/>
              </a:rPr>
              <a:t>A8-03</a:t>
            </a:r>
          </a:p>
        </p:txBody>
      </p:sp>
      <p:sp>
        <p:nvSpPr>
          <p:cNvPr id="54287" name="TextBox 80"/>
          <p:cNvSpPr txBox="1">
            <a:spLocks noChangeArrowheads="1"/>
          </p:cNvSpPr>
          <p:nvPr/>
        </p:nvSpPr>
        <p:spPr bwMode="auto">
          <a:xfrm>
            <a:off x="11296650" y="2892425"/>
            <a:ext cx="500063" cy="215900"/>
          </a:xfrm>
          <a:prstGeom prst="rect">
            <a:avLst/>
          </a:prstGeom>
          <a:noFill/>
          <a:ln w="9525">
            <a:noFill/>
            <a:miter lim="800000"/>
            <a:headEnd/>
            <a:tailEnd/>
          </a:ln>
        </p:spPr>
        <p:txBody>
          <a:bodyPr>
            <a:spAutoFit/>
          </a:bodyPr>
          <a:lstStyle/>
          <a:p>
            <a:r>
              <a:rPr lang="en-GB" sz="800" b="1">
                <a:latin typeface="Verdana" pitchFamily="34" charset="0"/>
              </a:rPr>
              <a:t>A8-02</a:t>
            </a:r>
          </a:p>
        </p:txBody>
      </p:sp>
      <p:sp>
        <p:nvSpPr>
          <p:cNvPr id="54288" name="TextBox 81"/>
          <p:cNvSpPr txBox="1">
            <a:spLocks noChangeArrowheads="1"/>
          </p:cNvSpPr>
          <p:nvPr/>
        </p:nvSpPr>
        <p:spPr bwMode="auto">
          <a:xfrm>
            <a:off x="11201400" y="2373313"/>
            <a:ext cx="500063" cy="215900"/>
          </a:xfrm>
          <a:prstGeom prst="rect">
            <a:avLst/>
          </a:prstGeom>
          <a:noFill/>
          <a:ln w="9525">
            <a:noFill/>
            <a:miter lim="800000"/>
            <a:headEnd/>
            <a:tailEnd/>
          </a:ln>
        </p:spPr>
        <p:txBody>
          <a:bodyPr>
            <a:spAutoFit/>
          </a:bodyPr>
          <a:lstStyle/>
          <a:p>
            <a:r>
              <a:rPr lang="en-GB" sz="800" b="1">
                <a:latin typeface="Verdana" pitchFamily="34" charset="0"/>
              </a:rPr>
              <a:t>A8-01</a:t>
            </a:r>
          </a:p>
        </p:txBody>
      </p:sp>
      <p:pic>
        <p:nvPicPr>
          <p:cNvPr id="54289" name="Picture 1" descr="A group of cars and buses on a road"/>
          <p:cNvPicPr>
            <a:picLocks noChangeAspect="1"/>
          </p:cNvPicPr>
          <p:nvPr/>
        </p:nvPicPr>
        <p:blipFill>
          <a:blip r:embed="rId6"/>
          <a:srcRect/>
          <a:stretch>
            <a:fillRect/>
          </a:stretch>
        </p:blipFill>
        <p:spPr bwMode="auto">
          <a:xfrm>
            <a:off x="5748338" y="1252538"/>
            <a:ext cx="4567237" cy="1055687"/>
          </a:xfrm>
          <a:prstGeom prst="rect">
            <a:avLst/>
          </a:prstGeom>
          <a:noFill/>
          <a:ln w="9525">
            <a:noFill/>
            <a:miter lim="800000"/>
            <a:headEnd/>
            <a:tailEnd/>
          </a:ln>
        </p:spPr>
      </p:pic>
      <p:pic>
        <p:nvPicPr>
          <p:cNvPr id="54290" name="Picture 2"/>
          <p:cNvPicPr>
            <a:picLocks noChangeAspect="1"/>
          </p:cNvPicPr>
          <p:nvPr/>
        </p:nvPicPr>
        <p:blipFill>
          <a:blip r:embed="rId7"/>
          <a:srcRect l="2892" t="4417" r="1984"/>
          <a:stretch>
            <a:fillRect/>
          </a:stretch>
        </p:blipFill>
        <p:spPr bwMode="auto">
          <a:xfrm>
            <a:off x="5756275" y="2854325"/>
            <a:ext cx="4551363" cy="1058863"/>
          </a:xfrm>
          <a:prstGeom prst="rect">
            <a:avLst/>
          </a:prstGeom>
          <a:noFill/>
          <a:ln w="9525">
            <a:noFill/>
            <a:miter lim="800000"/>
            <a:headEnd/>
            <a:tailEnd/>
          </a:ln>
        </p:spPr>
      </p:pic>
      <p:sp>
        <p:nvSpPr>
          <p:cNvPr id="54291" name="TextBox 6"/>
          <p:cNvSpPr txBox="1">
            <a:spLocks noChangeArrowheads="1"/>
          </p:cNvSpPr>
          <p:nvPr/>
        </p:nvSpPr>
        <p:spPr bwMode="auto">
          <a:xfrm>
            <a:off x="269875" y="796925"/>
            <a:ext cx="4851400" cy="307975"/>
          </a:xfrm>
          <a:prstGeom prst="rect">
            <a:avLst/>
          </a:prstGeom>
          <a:noFill/>
          <a:ln w="9525">
            <a:noFill/>
            <a:miter lim="800000"/>
            <a:headEnd/>
            <a:tailEnd/>
          </a:ln>
        </p:spPr>
        <p:txBody>
          <a:bodyPr>
            <a:spAutoFit/>
          </a:bodyPr>
          <a:lstStyle/>
          <a:p>
            <a:r>
              <a:rPr lang="en-US" sz="1400" b="1" u="sng">
                <a:solidFill>
                  <a:srgbClr val="000000"/>
                </a:solidFill>
                <a:latin typeface="Jacobs Chronos"/>
                <a:ea typeface="Jacobs Chronos"/>
                <a:cs typeface="Jacobs Chronos"/>
              </a:rPr>
              <a:t>Key elements targeted to locations in the corridor</a:t>
            </a:r>
            <a:r>
              <a:rPr lang="en-US" sz="1400" u="sng">
                <a:solidFill>
                  <a:srgbClr val="000000"/>
                </a:solidFill>
                <a:latin typeface="Jacobs Chronos"/>
                <a:ea typeface="Jacobs Chronos"/>
                <a:cs typeface="Jacobs Chronos"/>
              </a:rPr>
              <a:t>:</a:t>
            </a:r>
          </a:p>
        </p:txBody>
      </p:sp>
      <p:sp>
        <p:nvSpPr>
          <p:cNvPr id="14" name="TextBox 13">
            <a:extLst>
              <a:ext uri="{FF2B5EF4-FFF2-40B4-BE49-F238E27FC236}"/>
            </a:extLst>
          </p:cNvPr>
          <p:cNvSpPr txBox="1"/>
          <p:nvPr/>
        </p:nvSpPr>
        <p:spPr>
          <a:xfrm>
            <a:off x="5745163" y="1019175"/>
            <a:ext cx="4865687" cy="277813"/>
          </a:xfrm>
          <a:prstGeom prst="rect">
            <a:avLst/>
          </a:prstGeom>
          <a:solidFill>
            <a:schemeClr val="bg1">
              <a:lumMod val="85000"/>
            </a:schemeClr>
          </a:solidFill>
          <a:ln>
            <a:noFill/>
          </a:ln>
        </p:spPr>
        <p:txBody>
          <a:bodyPr>
            <a:spAutoFit/>
          </a:bodyPr>
          <a:lstStyle/>
          <a:p>
            <a:pPr fontAlgn="auto">
              <a:spcBef>
                <a:spcPts val="0"/>
              </a:spcBef>
              <a:spcAft>
                <a:spcPts val="0"/>
              </a:spcAft>
              <a:defRPr/>
            </a:pPr>
            <a:r>
              <a:rPr lang="en-US" sz="1200" b="1">
                <a:solidFill>
                  <a:srgbClr val="000000"/>
                </a:solidFill>
                <a:latin typeface="Jacobs Chronos"/>
                <a:cs typeface="Jacobs Chronos"/>
              </a:rPr>
              <a:t>Corstorphine Road: A8-05 – </a:t>
            </a:r>
            <a:r>
              <a:rPr lang="en-US" sz="1200" b="1">
                <a:solidFill>
                  <a:srgbClr val="6F006E"/>
                </a:solidFill>
                <a:latin typeface="Jacobs Chronos"/>
                <a:cs typeface="Jacobs Chronos"/>
              </a:rPr>
              <a:t>Minimum width of 20m</a:t>
            </a:r>
          </a:p>
        </p:txBody>
      </p:sp>
      <p:sp>
        <p:nvSpPr>
          <p:cNvPr id="1029" name="TextBox 1028">
            <a:extLst>
              <a:ext uri="{FF2B5EF4-FFF2-40B4-BE49-F238E27FC236}"/>
            </a:extLst>
          </p:cNvPr>
          <p:cNvSpPr txBox="1"/>
          <p:nvPr/>
        </p:nvSpPr>
        <p:spPr>
          <a:xfrm>
            <a:off x="5743575" y="2581275"/>
            <a:ext cx="4865688" cy="276225"/>
          </a:xfrm>
          <a:prstGeom prst="rect">
            <a:avLst/>
          </a:prstGeom>
          <a:solidFill>
            <a:schemeClr val="bg1">
              <a:lumMod val="85000"/>
            </a:schemeClr>
          </a:solidFill>
          <a:ln>
            <a:noFill/>
          </a:ln>
        </p:spPr>
        <p:txBody>
          <a:bodyPr>
            <a:spAutoFit/>
          </a:bodyPr>
          <a:lstStyle/>
          <a:p>
            <a:pPr fontAlgn="auto">
              <a:spcBef>
                <a:spcPts val="0"/>
              </a:spcBef>
              <a:spcAft>
                <a:spcPts val="0"/>
              </a:spcAft>
              <a:defRPr/>
            </a:pPr>
            <a:r>
              <a:rPr lang="en-US" sz="1200" b="1">
                <a:solidFill>
                  <a:srgbClr val="000000"/>
                </a:solidFill>
                <a:latin typeface="Jacobs Chronos"/>
                <a:cs typeface="Jacobs Chronos"/>
              </a:rPr>
              <a:t>Western Terrace: A8-06 – </a:t>
            </a:r>
            <a:r>
              <a:rPr lang="en-US" sz="1200" b="1">
                <a:solidFill>
                  <a:srgbClr val="6F006E"/>
                </a:solidFill>
                <a:latin typeface="Jacobs Chronos"/>
                <a:cs typeface="Jacobs Chronos"/>
              </a:rPr>
              <a:t>Minimum width of 18m</a:t>
            </a:r>
          </a:p>
        </p:txBody>
      </p:sp>
      <p:cxnSp>
        <p:nvCxnSpPr>
          <p:cNvPr id="34" name="Straight Connector 33">
            <a:extLst>
              <a:ext uri="{FF2B5EF4-FFF2-40B4-BE49-F238E27FC236}"/>
            </a:extLst>
          </p:cNvPr>
          <p:cNvCxnSpPr>
            <a:cxnSpLocks/>
            <a:stCxn id="5" idx="3"/>
          </p:cNvCxnSpPr>
          <p:nvPr/>
        </p:nvCxnSpPr>
        <p:spPr>
          <a:xfrm>
            <a:off x="10612438" y="1793875"/>
            <a:ext cx="630237" cy="2243138"/>
          </a:xfrm>
          <a:prstGeom prst="line">
            <a:avLst/>
          </a:prstGeom>
          <a:ln w="285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54295" name="TextBox 36"/>
          <p:cNvSpPr txBox="1">
            <a:spLocks noChangeArrowheads="1"/>
          </p:cNvSpPr>
          <p:nvPr/>
        </p:nvSpPr>
        <p:spPr bwMode="auto">
          <a:xfrm>
            <a:off x="11928475" y="3921125"/>
            <a:ext cx="192088" cy="1384300"/>
          </a:xfrm>
          <a:prstGeom prst="rect">
            <a:avLst/>
          </a:prstGeom>
          <a:noFill/>
          <a:ln w="9525">
            <a:noFill/>
            <a:miter lim="800000"/>
            <a:headEnd/>
            <a:tailEnd/>
          </a:ln>
        </p:spPr>
        <p:txBody>
          <a:bodyPr>
            <a:spAutoFit/>
          </a:bodyPr>
          <a:lstStyle/>
          <a:p>
            <a:pPr algn="ctr"/>
            <a:r>
              <a:rPr lang="en-GB" sz="1200">
                <a:latin typeface="Verdana" pitchFamily="34" charset="0"/>
              </a:rPr>
              <a:t>Inbound</a:t>
            </a:r>
          </a:p>
        </p:txBody>
      </p:sp>
      <p:sp>
        <p:nvSpPr>
          <p:cNvPr id="54296" name="TextBox 37"/>
          <p:cNvSpPr txBox="1">
            <a:spLocks noChangeArrowheads="1"/>
          </p:cNvSpPr>
          <p:nvPr/>
        </p:nvSpPr>
        <p:spPr bwMode="auto">
          <a:xfrm>
            <a:off x="11925300" y="1682750"/>
            <a:ext cx="192088" cy="1568450"/>
          </a:xfrm>
          <a:prstGeom prst="rect">
            <a:avLst/>
          </a:prstGeom>
          <a:noFill/>
          <a:ln w="9525">
            <a:noFill/>
            <a:miter lim="800000"/>
            <a:headEnd/>
            <a:tailEnd/>
          </a:ln>
        </p:spPr>
        <p:txBody>
          <a:bodyPr>
            <a:spAutoFit/>
          </a:bodyPr>
          <a:lstStyle/>
          <a:p>
            <a:pPr algn="ctr"/>
            <a:r>
              <a:rPr lang="en-GB" sz="1200">
                <a:latin typeface="Verdana" pitchFamily="34" charset="0"/>
              </a:rPr>
              <a:t>Outbound</a:t>
            </a:r>
          </a:p>
        </p:txBody>
      </p:sp>
      <p:sp>
        <p:nvSpPr>
          <p:cNvPr id="43" name="Arrow: Down 42">
            <a:extLst>
              <a:ext uri="{FF2B5EF4-FFF2-40B4-BE49-F238E27FC236}"/>
            </a:extLst>
          </p:cNvPr>
          <p:cNvSpPr/>
          <p:nvPr/>
        </p:nvSpPr>
        <p:spPr>
          <a:xfrm>
            <a:off x="11909425" y="5295900"/>
            <a:ext cx="217488" cy="639763"/>
          </a:xfrm>
          <a:prstGeom prst="downArrow">
            <a:avLst/>
          </a:prstGeom>
          <a:solidFill>
            <a:schemeClr val="bg1">
              <a:lumMod val="85000"/>
            </a:schemeClr>
          </a:solidFill>
          <a:ln w="12700" cap="flat" cmpd="sng" algn="ctr">
            <a:solidFill>
              <a:schemeClr val="bg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fontAlgn="auto">
              <a:spcBef>
                <a:spcPts val="0"/>
              </a:spcBef>
              <a:spcAft>
                <a:spcPts val="0"/>
              </a:spcAft>
              <a:defRPr/>
            </a:pPr>
            <a:endParaRPr lang="en-GB"/>
          </a:p>
        </p:txBody>
      </p:sp>
      <p:sp>
        <p:nvSpPr>
          <p:cNvPr id="44" name="Arrow: Down 43">
            <a:extLst>
              <a:ext uri="{FF2B5EF4-FFF2-40B4-BE49-F238E27FC236}"/>
            </a:extLst>
          </p:cNvPr>
          <p:cNvSpPr/>
          <p:nvPr/>
        </p:nvSpPr>
        <p:spPr>
          <a:xfrm rot="10800000">
            <a:off x="11904663" y="982663"/>
            <a:ext cx="219075" cy="639762"/>
          </a:xfrm>
          <a:prstGeom prst="downArrow">
            <a:avLst/>
          </a:prstGeom>
          <a:solidFill>
            <a:schemeClr val="bg1">
              <a:lumMod val="85000"/>
            </a:schemeClr>
          </a:solidFill>
          <a:ln w="12700" cap="flat" cmpd="sng" algn="ctr">
            <a:solidFill>
              <a:schemeClr val="bg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fontAlgn="auto">
              <a:spcBef>
                <a:spcPts val="0"/>
              </a:spcBef>
              <a:spcAft>
                <a:spcPts val="0"/>
              </a:spcAft>
              <a:defRPr/>
            </a:pPr>
            <a:endParaRPr lang="en-GB"/>
          </a:p>
        </p:txBody>
      </p:sp>
      <p:pic>
        <p:nvPicPr>
          <p:cNvPr id="54299" name="Picture 6"/>
          <p:cNvPicPr>
            <a:picLocks noChangeAspect="1" noChangeArrowheads="1"/>
          </p:cNvPicPr>
          <p:nvPr/>
        </p:nvPicPr>
        <p:blipFill>
          <a:blip r:embed="rId8"/>
          <a:srcRect/>
          <a:stretch>
            <a:fillRect/>
          </a:stretch>
        </p:blipFill>
        <p:spPr bwMode="auto">
          <a:xfrm>
            <a:off x="10996613" y="223838"/>
            <a:ext cx="639762" cy="442912"/>
          </a:xfrm>
          <a:prstGeom prst="rect">
            <a:avLst/>
          </a:prstGeom>
          <a:noFill/>
          <a:ln w="9525">
            <a:noFill/>
            <a:miter lim="800000"/>
            <a:headEnd/>
            <a:tailEnd/>
          </a:ln>
        </p:spPr>
      </p:pic>
      <p:sp>
        <p:nvSpPr>
          <p:cNvPr id="5" name="Rectangle 4">
            <a:extLst>
              <a:ext uri="{FF2B5EF4-FFF2-40B4-BE49-F238E27FC236}"/>
            </a:extLst>
          </p:cNvPr>
          <p:cNvSpPr/>
          <p:nvPr/>
        </p:nvSpPr>
        <p:spPr>
          <a:xfrm>
            <a:off x="10306050" y="1281113"/>
            <a:ext cx="306388" cy="1027112"/>
          </a:xfrm>
          <a:prstGeom prst="rect">
            <a:avLst/>
          </a:prstGeom>
          <a:solidFill>
            <a:srgbClr val="19D6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2" name="Rectangle 21">
            <a:extLst>
              <a:ext uri="{FF2B5EF4-FFF2-40B4-BE49-F238E27FC236}"/>
            </a:extLst>
          </p:cNvPr>
          <p:cNvSpPr/>
          <p:nvPr/>
        </p:nvSpPr>
        <p:spPr>
          <a:xfrm>
            <a:off x="10309225" y="2878138"/>
            <a:ext cx="306388" cy="1027112"/>
          </a:xfrm>
          <a:prstGeom prst="rect">
            <a:avLst/>
          </a:prstGeom>
          <a:solidFill>
            <a:srgbClr val="19D6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9" name="TextBox 38">
            <a:extLst>
              <a:ext uri="{FF2B5EF4-FFF2-40B4-BE49-F238E27FC236}"/>
            </a:extLst>
          </p:cNvPr>
          <p:cNvSpPr txBox="1"/>
          <p:nvPr/>
        </p:nvSpPr>
        <p:spPr>
          <a:xfrm>
            <a:off x="9250363" y="1262063"/>
            <a:ext cx="1379537" cy="341312"/>
          </a:xfrm>
          <a:prstGeom prst="roundRect">
            <a:avLst/>
          </a:prstGeom>
          <a:ln w="12700"/>
        </p:spPr>
        <p:style>
          <a:lnRef idx="3">
            <a:schemeClr val="lt1"/>
          </a:lnRef>
          <a:fillRef idx="1">
            <a:schemeClr val="accent2"/>
          </a:fillRef>
          <a:effectRef idx="1">
            <a:schemeClr val="accent2"/>
          </a:effectRef>
          <a:fontRef idx="minor">
            <a:schemeClr val="lt1"/>
          </a:fontRef>
        </p:style>
        <p:txBody>
          <a:bodyPr>
            <a:spAutoFit/>
          </a:bodyPr>
          <a:lstStyle/>
          <a:p>
            <a:pPr algn="ctr" fontAlgn="auto">
              <a:spcBef>
                <a:spcPts val="0"/>
              </a:spcBef>
              <a:spcAft>
                <a:spcPts val="0"/>
              </a:spcAft>
              <a:defRPr/>
            </a:pPr>
            <a:r>
              <a:rPr lang="en-GB" sz="1400"/>
              <a:t>1.7km Section</a:t>
            </a:r>
          </a:p>
        </p:txBody>
      </p:sp>
      <p:sp>
        <p:nvSpPr>
          <p:cNvPr id="40" name="TextBox 39">
            <a:extLst>
              <a:ext uri="{FF2B5EF4-FFF2-40B4-BE49-F238E27FC236}"/>
            </a:extLst>
          </p:cNvPr>
          <p:cNvSpPr txBox="1"/>
          <p:nvPr/>
        </p:nvSpPr>
        <p:spPr>
          <a:xfrm>
            <a:off x="9248775" y="2830513"/>
            <a:ext cx="1379538" cy="339725"/>
          </a:xfrm>
          <a:prstGeom prst="roundRect">
            <a:avLst/>
          </a:prstGeom>
          <a:ln w="12700"/>
        </p:spPr>
        <p:style>
          <a:lnRef idx="3">
            <a:schemeClr val="lt1"/>
          </a:lnRef>
          <a:fillRef idx="1">
            <a:schemeClr val="accent2"/>
          </a:fillRef>
          <a:effectRef idx="1">
            <a:schemeClr val="accent2"/>
          </a:effectRef>
          <a:fontRef idx="minor">
            <a:schemeClr val="lt1"/>
          </a:fontRef>
        </p:style>
        <p:txBody>
          <a:bodyPr>
            <a:spAutoFit/>
          </a:bodyPr>
          <a:lstStyle/>
          <a:p>
            <a:pPr algn="ctr" fontAlgn="auto">
              <a:spcBef>
                <a:spcPts val="0"/>
              </a:spcBef>
              <a:spcAft>
                <a:spcPts val="0"/>
              </a:spcAft>
              <a:defRPr/>
            </a:pPr>
            <a:r>
              <a:rPr lang="en-GB" sz="1400"/>
              <a:t>800m Section</a:t>
            </a:r>
          </a:p>
        </p:txBody>
      </p:sp>
      <p:pic>
        <p:nvPicPr>
          <p:cNvPr id="54304" name="Picture 7"/>
          <p:cNvPicPr>
            <a:picLocks noChangeAspect="1"/>
          </p:cNvPicPr>
          <p:nvPr/>
        </p:nvPicPr>
        <p:blipFill>
          <a:blip r:embed="rId7"/>
          <a:srcRect l="2892" t="4417" r="1984"/>
          <a:stretch>
            <a:fillRect/>
          </a:stretch>
        </p:blipFill>
        <p:spPr bwMode="auto">
          <a:xfrm>
            <a:off x="5743575" y="4310063"/>
            <a:ext cx="4551363" cy="1058862"/>
          </a:xfrm>
          <a:prstGeom prst="rect">
            <a:avLst/>
          </a:prstGeom>
          <a:noFill/>
          <a:ln w="9525">
            <a:noFill/>
            <a:miter lim="800000"/>
            <a:headEnd/>
            <a:tailEnd/>
          </a:ln>
        </p:spPr>
      </p:pic>
      <p:sp>
        <p:nvSpPr>
          <p:cNvPr id="16" name="TextBox 15">
            <a:extLst>
              <a:ext uri="{FF2B5EF4-FFF2-40B4-BE49-F238E27FC236}"/>
            </a:extLst>
          </p:cNvPr>
          <p:cNvSpPr txBox="1"/>
          <p:nvPr/>
        </p:nvSpPr>
        <p:spPr>
          <a:xfrm>
            <a:off x="5730875" y="4037013"/>
            <a:ext cx="4867275" cy="276225"/>
          </a:xfrm>
          <a:prstGeom prst="rect">
            <a:avLst/>
          </a:prstGeom>
          <a:solidFill>
            <a:schemeClr val="bg1">
              <a:lumMod val="85000"/>
            </a:schemeClr>
          </a:solidFill>
          <a:ln>
            <a:noFill/>
          </a:ln>
        </p:spPr>
        <p:txBody>
          <a:bodyPr>
            <a:spAutoFit/>
          </a:bodyPr>
          <a:lstStyle/>
          <a:p>
            <a:pPr fontAlgn="auto">
              <a:spcBef>
                <a:spcPts val="0"/>
              </a:spcBef>
              <a:spcAft>
                <a:spcPts val="0"/>
              </a:spcAft>
              <a:defRPr/>
            </a:pPr>
            <a:r>
              <a:rPr lang="en-US" sz="1200" b="1">
                <a:solidFill>
                  <a:srgbClr val="000000"/>
                </a:solidFill>
                <a:latin typeface="Jacobs Chronos"/>
                <a:cs typeface="Jacobs Chronos"/>
              </a:rPr>
              <a:t>Hampton Ter. and Haymarket Ter.: A8-07 – </a:t>
            </a:r>
            <a:r>
              <a:rPr lang="en-US" sz="1200" b="1">
                <a:solidFill>
                  <a:srgbClr val="6F006E"/>
                </a:solidFill>
                <a:latin typeface="Jacobs Chronos"/>
                <a:cs typeface="Jacobs Chronos"/>
              </a:rPr>
              <a:t>Minimum width of 18m</a:t>
            </a:r>
          </a:p>
        </p:txBody>
      </p:sp>
      <p:cxnSp>
        <p:nvCxnSpPr>
          <p:cNvPr id="41" name="Straight Connector 40">
            <a:extLst>
              <a:ext uri="{FF2B5EF4-FFF2-40B4-BE49-F238E27FC236}"/>
            </a:extLst>
          </p:cNvPr>
          <p:cNvCxnSpPr>
            <a:cxnSpLocks/>
            <a:stCxn id="25" idx="3"/>
          </p:cNvCxnSpPr>
          <p:nvPr/>
        </p:nvCxnSpPr>
        <p:spPr>
          <a:xfrm>
            <a:off x="10602913" y="4848225"/>
            <a:ext cx="849312" cy="895350"/>
          </a:xfrm>
          <a:prstGeom prst="line">
            <a:avLst/>
          </a:prstGeom>
          <a:ln w="285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extLst>
          </p:cNvPr>
          <p:cNvSpPr/>
          <p:nvPr/>
        </p:nvSpPr>
        <p:spPr>
          <a:xfrm>
            <a:off x="10298113" y="4335463"/>
            <a:ext cx="304800" cy="1025525"/>
          </a:xfrm>
          <a:prstGeom prst="rect">
            <a:avLst/>
          </a:prstGeom>
          <a:solidFill>
            <a:srgbClr val="19D6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7" name="TextBox 26">
            <a:extLst>
              <a:ext uri="{FF2B5EF4-FFF2-40B4-BE49-F238E27FC236}"/>
            </a:extLst>
          </p:cNvPr>
          <p:cNvSpPr txBox="1"/>
          <p:nvPr/>
        </p:nvSpPr>
        <p:spPr>
          <a:xfrm>
            <a:off x="9236075" y="4286250"/>
            <a:ext cx="1379538" cy="339725"/>
          </a:xfrm>
          <a:prstGeom prst="roundRect">
            <a:avLst/>
          </a:prstGeom>
          <a:ln w="12700"/>
        </p:spPr>
        <p:style>
          <a:lnRef idx="3">
            <a:schemeClr val="lt1"/>
          </a:lnRef>
          <a:fillRef idx="1">
            <a:schemeClr val="accent2"/>
          </a:fillRef>
          <a:effectRef idx="1">
            <a:schemeClr val="accent2"/>
          </a:effectRef>
          <a:fontRef idx="minor">
            <a:schemeClr val="lt1"/>
          </a:fontRef>
        </p:style>
        <p:txBody>
          <a:bodyPr>
            <a:spAutoFit/>
          </a:bodyPr>
          <a:lstStyle/>
          <a:p>
            <a:pPr algn="ctr" fontAlgn="auto">
              <a:spcBef>
                <a:spcPts val="0"/>
              </a:spcBef>
              <a:spcAft>
                <a:spcPts val="0"/>
              </a:spcAft>
              <a:defRPr/>
            </a:pPr>
            <a:r>
              <a:rPr lang="en-GB" sz="1400"/>
              <a:t>1.2m Section</a:t>
            </a:r>
          </a:p>
        </p:txBody>
      </p:sp>
      <p:grpSp>
        <p:nvGrpSpPr>
          <p:cNvPr id="54309" name="Group 66"/>
          <p:cNvGrpSpPr>
            <a:grpSpLocks/>
          </p:cNvGrpSpPr>
          <p:nvPr/>
        </p:nvGrpSpPr>
        <p:grpSpPr bwMode="auto">
          <a:xfrm>
            <a:off x="585788" y="1712913"/>
            <a:ext cx="1163637" cy="723900"/>
            <a:chOff x="566134" y="2504465"/>
            <a:chExt cx="1163389" cy="723432"/>
          </a:xfrm>
        </p:grpSpPr>
        <p:pic>
          <p:nvPicPr>
            <p:cNvPr id="54334" name="Picture 68" descr="A car on a road&#10;&#10;Description automatically generated"/>
            <p:cNvPicPr>
              <a:picLocks noChangeAspect="1"/>
            </p:cNvPicPr>
            <p:nvPr/>
          </p:nvPicPr>
          <p:blipFill>
            <a:blip r:embed="rId9"/>
            <a:srcRect/>
            <a:stretch>
              <a:fillRect/>
            </a:stretch>
          </p:blipFill>
          <p:spPr bwMode="auto">
            <a:xfrm>
              <a:off x="566134" y="2504465"/>
              <a:ext cx="599593" cy="723432"/>
            </a:xfrm>
            <a:prstGeom prst="rect">
              <a:avLst/>
            </a:prstGeom>
            <a:noFill/>
            <a:ln w="9525">
              <a:noFill/>
              <a:miter lim="800000"/>
              <a:headEnd/>
              <a:tailEnd/>
            </a:ln>
          </p:spPr>
        </p:pic>
        <p:pic>
          <p:nvPicPr>
            <p:cNvPr id="54335" name="Picture 70"/>
            <p:cNvPicPr>
              <a:picLocks noChangeAspect="1"/>
            </p:cNvPicPr>
            <p:nvPr/>
          </p:nvPicPr>
          <p:blipFill>
            <a:blip r:embed="rId10"/>
            <a:srcRect/>
            <a:stretch>
              <a:fillRect/>
            </a:stretch>
          </p:blipFill>
          <p:spPr bwMode="auto">
            <a:xfrm>
              <a:off x="1129932" y="2512143"/>
              <a:ext cx="599591" cy="647701"/>
            </a:xfrm>
            <a:prstGeom prst="rect">
              <a:avLst/>
            </a:prstGeom>
            <a:noFill/>
            <a:ln w="9525">
              <a:noFill/>
              <a:miter lim="800000"/>
              <a:headEnd/>
              <a:tailEnd/>
            </a:ln>
          </p:spPr>
        </p:pic>
      </p:grpSp>
      <p:sp>
        <p:nvSpPr>
          <p:cNvPr id="45" name="TextBox 44">
            <a:extLst>
              <a:ext uri="{FF2B5EF4-FFF2-40B4-BE49-F238E27FC236}"/>
            </a:extLst>
          </p:cNvPr>
          <p:cNvSpPr txBox="1"/>
          <p:nvPr/>
        </p:nvSpPr>
        <p:spPr>
          <a:xfrm>
            <a:off x="1920875" y="1454150"/>
            <a:ext cx="3795713" cy="1303338"/>
          </a:xfrm>
          <a:prstGeom prst="rect">
            <a:avLst/>
          </a:prstGeom>
          <a:noFill/>
          <a:ln>
            <a:noFill/>
          </a:ln>
        </p:spPr>
        <p:txBody>
          <a:bodyPr>
            <a:spAutoFit/>
          </a:bodyPr>
          <a:lstStyle/>
          <a:p>
            <a:pPr fontAlgn="auto">
              <a:spcBef>
                <a:spcPts val="0"/>
              </a:spcBef>
              <a:spcAft>
                <a:spcPts val="200"/>
              </a:spcAft>
              <a:defRPr/>
            </a:pPr>
            <a:r>
              <a:rPr lang="en-US" sz="1100" b="1" u="sng">
                <a:solidFill>
                  <a:srgbClr val="6F006E"/>
                </a:solidFill>
                <a:latin typeface="Jacobs Chronos"/>
                <a:cs typeface="Jacobs Chronos"/>
              </a:rPr>
              <a:t>Proposed road layout changes:</a:t>
            </a:r>
          </a:p>
          <a:p>
            <a:pPr marL="171450" indent="-171450" algn="just" fontAlgn="auto">
              <a:spcBef>
                <a:spcPts val="0"/>
              </a:spcBef>
              <a:spcAft>
                <a:spcPts val="0"/>
              </a:spcAft>
              <a:buFont typeface="Wingdings" panose="05000000000000000000" pitchFamily="2" charset="2"/>
              <a:buChar char="§"/>
              <a:defRPr/>
            </a:pPr>
            <a:r>
              <a:rPr lang="en-GB" sz="1100">
                <a:latin typeface="Jacobs Chronos"/>
                <a:cs typeface="+mn-cs"/>
              </a:rPr>
              <a:t>Provide 2-way protected cycling.</a:t>
            </a:r>
          </a:p>
          <a:p>
            <a:pPr marL="171450" indent="-171450" algn="just" fontAlgn="auto">
              <a:spcBef>
                <a:spcPts val="0"/>
              </a:spcBef>
              <a:spcAft>
                <a:spcPts val="0"/>
              </a:spcAft>
              <a:buFont typeface="Wingdings" panose="05000000000000000000" pitchFamily="2" charset="2"/>
              <a:buChar char="§"/>
              <a:defRPr/>
            </a:pPr>
            <a:r>
              <a:rPr lang="en-GB" sz="1100">
                <a:latin typeface="Jacobs Chronos"/>
                <a:cs typeface="+mn-cs"/>
              </a:rPr>
              <a:t>Two-way bus priority can be accommodated along the corridor, with some short stretches requiring the application of minimum widths.</a:t>
            </a:r>
          </a:p>
          <a:p>
            <a:pPr marL="171450" indent="-171450" algn="just" fontAlgn="auto">
              <a:spcBef>
                <a:spcPts val="0"/>
              </a:spcBef>
              <a:spcAft>
                <a:spcPts val="0"/>
              </a:spcAft>
              <a:buFont typeface="Wingdings" panose="05000000000000000000" pitchFamily="2" charset="2"/>
              <a:buChar char="§"/>
              <a:defRPr/>
            </a:pPr>
            <a:r>
              <a:rPr lang="en-GB" sz="1100">
                <a:latin typeface="Jacobs Chronos"/>
                <a:cs typeface="+mn-cs"/>
              </a:rPr>
              <a:t>Variable width up to 23m allows place space, on street parking, and loading to be allocated at some locations.</a:t>
            </a:r>
          </a:p>
        </p:txBody>
      </p:sp>
      <p:sp>
        <p:nvSpPr>
          <p:cNvPr id="54311" name="TextBox 45"/>
          <p:cNvSpPr txBox="1">
            <a:spLocks noChangeArrowheads="1"/>
          </p:cNvSpPr>
          <p:nvPr/>
        </p:nvSpPr>
        <p:spPr bwMode="auto">
          <a:xfrm>
            <a:off x="188913" y="1208088"/>
            <a:ext cx="5565775" cy="277812"/>
          </a:xfrm>
          <a:prstGeom prst="rect">
            <a:avLst/>
          </a:prstGeom>
          <a:solidFill>
            <a:srgbClr val="6F006E"/>
          </a:solidFill>
          <a:ln w="9525">
            <a:noFill/>
            <a:miter lim="800000"/>
            <a:headEnd/>
            <a:tailEnd/>
          </a:ln>
        </p:spPr>
        <p:txBody>
          <a:bodyPr>
            <a:spAutoFit/>
          </a:bodyPr>
          <a:lstStyle/>
          <a:p>
            <a:pPr>
              <a:spcAft>
                <a:spcPts val="200"/>
              </a:spcAft>
            </a:pPr>
            <a:r>
              <a:rPr lang="en-US" sz="1200" b="1">
                <a:solidFill>
                  <a:schemeClr val="bg1"/>
                </a:solidFill>
                <a:latin typeface="Jacobs Chronos"/>
                <a:ea typeface="Jacobs Chronos"/>
                <a:cs typeface="Jacobs Chronos"/>
              </a:rPr>
              <a:t>Corstorphine Road: A8-05</a:t>
            </a:r>
            <a:endParaRPr lang="en-US" sz="1200">
              <a:solidFill>
                <a:schemeClr val="bg1"/>
              </a:solidFill>
              <a:latin typeface="Jacobs Chronos"/>
              <a:ea typeface="Jacobs Chronos"/>
              <a:cs typeface="Jacobs Chronos"/>
            </a:endParaRPr>
          </a:p>
        </p:txBody>
      </p:sp>
      <p:sp>
        <p:nvSpPr>
          <p:cNvPr id="48" name="TextBox 47">
            <a:extLst>
              <a:ext uri="{FF2B5EF4-FFF2-40B4-BE49-F238E27FC236}"/>
            </a:extLst>
          </p:cNvPr>
          <p:cNvSpPr txBox="1"/>
          <p:nvPr/>
        </p:nvSpPr>
        <p:spPr>
          <a:xfrm>
            <a:off x="1963738" y="3003550"/>
            <a:ext cx="3687762" cy="1133475"/>
          </a:xfrm>
          <a:prstGeom prst="rect">
            <a:avLst/>
          </a:prstGeom>
          <a:noFill/>
          <a:ln>
            <a:noFill/>
          </a:ln>
        </p:spPr>
        <p:txBody>
          <a:bodyPr>
            <a:spAutoFit/>
          </a:bodyPr>
          <a:lstStyle/>
          <a:p>
            <a:pPr fontAlgn="auto">
              <a:spcBef>
                <a:spcPts val="0"/>
              </a:spcBef>
              <a:spcAft>
                <a:spcPts val="200"/>
              </a:spcAft>
              <a:defRPr/>
            </a:pPr>
            <a:r>
              <a:rPr lang="en-US" sz="1100" b="1" u="sng">
                <a:solidFill>
                  <a:srgbClr val="6F006E"/>
                </a:solidFill>
                <a:latin typeface="Jacobs Chronos"/>
                <a:cs typeface="Jacobs Chronos"/>
              </a:rPr>
              <a:t>Proposed road layout changes:</a:t>
            </a:r>
          </a:p>
          <a:p>
            <a:pPr marL="171450" indent="-171450" algn="just" fontAlgn="auto">
              <a:spcBef>
                <a:spcPts val="0"/>
              </a:spcBef>
              <a:spcAft>
                <a:spcPts val="0"/>
              </a:spcAft>
              <a:buFont typeface="Wingdings" panose="05000000000000000000" pitchFamily="2" charset="2"/>
              <a:buChar char="§"/>
              <a:defRPr/>
            </a:pPr>
            <a:r>
              <a:rPr lang="en-GB" sz="1100">
                <a:latin typeface="Jacobs Chronos"/>
                <a:cs typeface="+mn-cs"/>
              </a:rPr>
              <a:t>Provide one-way bus lane and bi-directional cycling (replacing a bus lane) to link in with this existing level of provision on Section 07.</a:t>
            </a:r>
          </a:p>
          <a:p>
            <a:pPr marL="171450" indent="-171450" algn="just" fontAlgn="auto">
              <a:spcBef>
                <a:spcPts val="0"/>
              </a:spcBef>
              <a:spcAft>
                <a:spcPts val="0"/>
              </a:spcAft>
              <a:buFont typeface="Wingdings" panose="05000000000000000000" pitchFamily="2" charset="2"/>
              <a:buChar char="§"/>
              <a:defRPr/>
            </a:pPr>
            <a:r>
              <a:rPr lang="en-GB" sz="1100">
                <a:latin typeface="Jacobs Chronos"/>
                <a:cs typeface="+mn-cs"/>
              </a:rPr>
              <a:t>Retain place to the east of section around Murrayfield Gardens.</a:t>
            </a:r>
            <a:endParaRPr lang="en-US" sz="1100">
              <a:latin typeface="Jacobs Chronos"/>
              <a:cs typeface="+mn-cs"/>
            </a:endParaRPr>
          </a:p>
        </p:txBody>
      </p:sp>
      <p:sp>
        <p:nvSpPr>
          <p:cNvPr id="54313" name="TextBox 50"/>
          <p:cNvSpPr txBox="1">
            <a:spLocks noChangeArrowheads="1"/>
          </p:cNvSpPr>
          <p:nvPr/>
        </p:nvSpPr>
        <p:spPr bwMode="auto">
          <a:xfrm>
            <a:off x="249238" y="3011488"/>
            <a:ext cx="1703387" cy="261937"/>
          </a:xfrm>
          <a:prstGeom prst="rect">
            <a:avLst/>
          </a:prstGeom>
          <a:noFill/>
          <a:ln w="9525">
            <a:noFill/>
            <a:miter lim="800000"/>
            <a:headEnd/>
            <a:tailEnd/>
          </a:ln>
        </p:spPr>
        <p:txBody>
          <a:bodyPr>
            <a:spAutoFit/>
          </a:bodyPr>
          <a:lstStyle/>
          <a:p>
            <a:pPr algn="ctr">
              <a:spcAft>
                <a:spcPts val="200"/>
              </a:spcAft>
            </a:pPr>
            <a:r>
              <a:rPr lang="en-US" sz="1100" b="1" u="sng">
                <a:solidFill>
                  <a:srgbClr val="6F006E"/>
                </a:solidFill>
                <a:latin typeface="Jacobs Chronos"/>
                <a:ea typeface="Jacobs Chronos"/>
                <a:cs typeface="Jacobs Chronos"/>
              </a:rPr>
              <a:t>Existing road layout:</a:t>
            </a:r>
          </a:p>
        </p:txBody>
      </p:sp>
      <p:sp>
        <p:nvSpPr>
          <p:cNvPr id="54314" name="TextBox 62"/>
          <p:cNvSpPr txBox="1">
            <a:spLocks noChangeArrowheads="1"/>
          </p:cNvSpPr>
          <p:nvPr/>
        </p:nvSpPr>
        <p:spPr bwMode="auto">
          <a:xfrm>
            <a:off x="252413" y="1460500"/>
            <a:ext cx="1703387" cy="261938"/>
          </a:xfrm>
          <a:prstGeom prst="rect">
            <a:avLst/>
          </a:prstGeom>
          <a:noFill/>
          <a:ln w="9525">
            <a:noFill/>
            <a:miter lim="800000"/>
            <a:headEnd/>
            <a:tailEnd/>
          </a:ln>
        </p:spPr>
        <p:txBody>
          <a:bodyPr>
            <a:spAutoFit/>
          </a:bodyPr>
          <a:lstStyle/>
          <a:p>
            <a:pPr algn="ctr">
              <a:spcAft>
                <a:spcPts val="200"/>
              </a:spcAft>
            </a:pPr>
            <a:r>
              <a:rPr lang="en-US" sz="1100" b="1" u="sng">
                <a:solidFill>
                  <a:srgbClr val="6F006E"/>
                </a:solidFill>
                <a:latin typeface="Jacobs Chronos"/>
                <a:ea typeface="Jacobs Chronos"/>
                <a:cs typeface="Jacobs Chronos"/>
              </a:rPr>
              <a:t>Existing road layout:</a:t>
            </a:r>
          </a:p>
        </p:txBody>
      </p:sp>
      <p:sp>
        <p:nvSpPr>
          <p:cNvPr id="54315" name="TextBox 1030"/>
          <p:cNvSpPr txBox="1">
            <a:spLocks noChangeArrowheads="1"/>
          </p:cNvSpPr>
          <p:nvPr/>
        </p:nvSpPr>
        <p:spPr bwMode="auto">
          <a:xfrm>
            <a:off x="185738" y="2770188"/>
            <a:ext cx="5565775" cy="277812"/>
          </a:xfrm>
          <a:prstGeom prst="rect">
            <a:avLst/>
          </a:prstGeom>
          <a:solidFill>
            <a:srgbClr val="6F006E"/>
          </a:solidFill>
          <a:ln w="9525">
            <a:noFill/>
            <a:miter lim="800000"/>
            <a:headEnd/>
            <a:tailEnd/>
          </a:ln>
        </p:spPr>
        <p:txBody>
          <a:bodyPr>
            <a:spAutoFit/>
          </a:bodyPr>
          <a:lstStyle/>
          <a:p>
            <a:pPr>
              <a:spcAft>
                <a:spcPts val="200"/>
              </a:spcAft>
            </a:pPr>
            <a:r>
              <a:rPr lang="en-US" sz="1200" b="1">
                <a:solidFill>
                  <a:schemeClr val="bg1"/>
                </a:solidFill>
                <a:latin typeface="Jacobs Chronos"/>
                <a:ea typeface="Jacobs Chronos"/>
                <a:cs typeface="Jacobs Chronos"/>
              </a:rPr>
              <a:t>Western Terrace: A8-06</a:t>
            </a:r>
          </a:p>
        </p:txBody>
      </p:sp>
      <p:grpSp>
        <p:nvGrpSpPr>
          <p:cNvPr id="54316" name="Group 25"/>
          <p:cNvGrpSpPr>
            <a:grpSpLocks/>
          </p:cNvGrpSpPr>
          <p:nvPr/>
        </p:nvGrpSpPr>
        <p:grpSpPr bwMode="auto">
          <a:xfrm>
            <a:off x="574675" y="3238500"/>
            <a:ext cx="1162050" cy="722313"/>
            <a:chOff x="566134" y="2504465"/>
            <a:chExt cx="1163389" cy="723432"/>
          </a:xfrm>
        </p:grpSpPr>
        <p:pic>
          <p:nvPicPr>
            <p:cNvPr id="54332" name="Picture 19" descr="A car on a road&#10;&#10;Description automatically generated"/>
            <p:cNvPicPr>
              <a:picLocks noChangeAspect="1"/>
            </p:cNvPicPr>
            <p:nvPr/>
          </p:nvPicPr>
          <p:blipFill>
            <a:blip r:embed="rId9"/>
            <a:srcRect/>
            <a:stretch>
              <a:fillRect/>
            </a:stretch>
          </p:blipFill>
          <p:spPr bwMode="auto">
            <a:xfrm>
              <a:off x="566134" y="2504465"/>
              <a:ext cx="599593" cy="723432"/>
            </a:xfrm>
            <a:prstGeom prst="rect">
              <a:avLst/>
            </a:prstGeom>
            <a:noFill/>
            <a:ln w="9525">
              <a:noFill/>
              <a:miter lim="800000"/>
              <a:headEnd/>
              <a:tailEnd/>
            </a:ln>
          </p:spPr>
        </p:pic>
        <p:pic>
          <p:nvPicPr>
            <p:cNvPr id="54333" name="Picture 20"/>
            <p:cNvPicPr>
              <a:picLocks noChangeAspect="1"/>
            </p:cNvPicPr>
            <p:nvPr/>
          </p:nvPicPr>
          <p:blipFill>
            <a:blip r:embed="rId10"/>
            <a:srcRect/>
            <a:stretch>
              <a:fillRect/>
            </a:stretch>
          </p:blipFill>
          <p:spPr bwMode="auto">
            <a:xfrm>
              <a:off x="1129932" y="2512143"/>
              <a:ext cx="599591" cy="647701"/>
            </a:xfrm>
            <a:prstGeom prst="rect">
              <a:avLst/>
            </a:prstGeom>
            <a:noFill/>
            <a:ln w="9525">
              <a:noFill/>
              <a:miter lim="800000"/>
              <a:headEnd/>
              <a:tailEnd/>
            </a:ln>
          </p:spPr>
        </p:pic>
      </p:grpSp>
      <p:sp>
        <p:nvSpPr>
          <p:cNvPr id="13" name="TextBox 12">
            <a:extLst>
              <a:ext uri="{FF2B5EF4-FFF2-40B4-BE49-F238E27FC236}"/>
            </a:extLst>
          </p:cNvPr>
          <p:cNvSpPr txBox="1"/>
          <p:nvPr/>
        </p:nvSpPr>
        <p:spPr>
          <a:xfrm>
            <a:off x="1952625" y="4459288"/>
            <a:ext cx="3686175" cy="1133475"/>
          </a:xfrm>
          <a:prstGeom prst="rect">
            <a:avLst/>
          </a:prstGeom>
          <a:noFill/>
          <a:ln>
            <a:noFill/>
          </a:ln>
        </p:spPr>
        <p:txBody>
          <a:bodyPr>
            <a:spAutoFit/>
          </a:bodyPr>
          <a:lstStyle/>
          <a:p>
            <a:pPr fontAlgn="auto">
              <a:spcBef>
                <a:spcPts val="0"/>
              </a:spcBef>
              <a:spcAft>
                <a:spcPts val="200"/>
              </a:spcAft>
              <a:defRPr/>
            </a:pPr>
            <a:r>
              <a:rPr lang="en-US" sz="1100" b="1" u="sng">
                <a:solidFill>
                  <a:srgbClr val="6F006E"/>
                </a:solidFill>
                <a:latin typeface="Jacobs Chronos"/>
                <a:cs typeface="Jacobs Chronos"/>
              </a:rPr>
              <a:t>Proposed road layout changes:</a:t>
            </a:r>
          </a:p>
          <a:p>
            <a:pPr marL="171450" indent="-171450" algn="just" fontAlgn="auto">
              <a:spcBef>
                <a:spcPts val="0"/>
              </a:spcBef>
              <a:spcAft>
                <a:spcPts val="0"/>
              </a:spcAft>
              <a:buFont typeface="Wingdings" panose="05000000000000000000" pitchFamily="2" charset="2"/>
              <a:buChar char="§"/>
              <a:defRPr/>
            </a:pPr>
            <a:r>
              <a:rPr lang="en-GB" sz="1100">
                <a:latin typeface="Jacobs Chronos"/>
                <a:cs typeface="+mn-cs"/>
              </a:rPr>
              <a:t>Retain existing provision of bi-directional cycling and the one-way inbound bus lane.</a:t>
            </a:r>
          </a:p>
          <a:p>
            <a:pPr marL="171450" indent="-171450" algn="just" fontAlgn="auto">
              <a:spcBef>
                <a:spcPts val="0"/>
              </a:spcBef>
              <a:spcAft>
                <a:spcPts val="0"/>
              </a:spcAft>
              <a:buFont typeface="Wingdings" panose="05000000000000000000" pitchFamily="2" charset="2"/>
              <a:buChar char="§"/>
              <a:defRPr/>
            </a:pPr>
            <a:r>
              <a:rPr lang="en-GB" sz="1100">
                <a:latin typeface="Jacobs Chronos"/>
                <a:cs typeface="+mn-cs"/>
              </a:rPr>
              <a:t>Retain place to the west of section along </a:t>
            </a:r>
            <a:r>
              <a:rPr lang="en-GB" sz="1100" err="1">
                <a:latin typeface="Jacobs Chronos"/>
                <a:cs typeface="+mn-cs"/>
              </a:rPr>
              <a:t>Roseburn</a:t>
            </a:r>
            <a:r>
              <a:rPr lang="en-GB" sz="1100">
                <a:latin typeface="Jacobs Chronos"/>
                <a:cs typeface="+mn-cs"/>
              </a:rPr>
              <a:t> Terrace.</a:t>
            </a:r>
            <a:endParaRPr lang="en-US" sz="1100">
              <a:latin typeface="Jacobs Chronos"/>
              <a:cs typeface="+mn-cs"/>
            </a:endParaRPr>
          </a:p>
          <a:p>
            <a:pPr marL="171450" indent="-171450" algn="just" fontAlgn="auto">
              <a:spcBef>
                <a:spcPts val="0"/>
              </a:spcBef>
              <a:spcAft>
                <a:spcPts val="0"/>
              </a:spcAft>
              <a:buFont typeface="Wingdings" panose="05000000000000000000" pitchFamily="2" charset="2"/>
              <a:buChar char="§"/>
              <a:defRPr/>
            </a:pPr>
            <a:endParaRPr lang="en-US" sz="1100">
              <a:latin typeface="Jacobs Chronos"/>
              <a:cs typeface="+mn-cs"/>
            </a:endParaRPr>
          </a:p>
        </p:txBody>
      </p:sp>
      <p:sp>
        <p:nvSpPr>
          <p:cNvPr id="54318" name="TextBox 14"/>
          <p:cNvSpPr txBox="1">
            <a:spLocks noChangeArrowheads="1"/>
          </p:cNvSpPr>
          <p:nvPr/>
        </p:nvSpPr>
        <p:spPr bwMode="auto">
          <a:xfrm>
            <a:off x="236538" y="4467225"/>
            <a:ext cx="1704975" cy="261938"/>
          </a:xfrm>
          <a:prstGeom prst="rect">
            <a:avLst/>
          </a:prstGeom>
          <a:noFill/>
          <a:ln w="9525">
            <a:noFill/>
            <a:miter lim="800000"/>
            <a:headEnd/>
            <a:tailEnd/>
          </a:ln>
        </p:spPr>
        <p:txBody>
          <a:bodyPr>
            <a:spAutoFit/>
          </a:bodyPr>
          <a:lstStyle/>
          <a:p>
            <a:pPr algn="ctr">
              <a:spcAft>
                <a:spcPts val="200"/>
              </a:spcAft>
            </a:pPr>
            <a:r>
              <a:rPr lang="en-US" sz="1100" b="1" u="sng">
                <a:solidFill>
                  <a:srgbClr val="6F006E"/>
                </a:solidFill>
                <a:latin typeface="Jacobs Chronos"/>
                <a:ea typeface="Jacobs Chronos"/>
                <a:cs typeface="Jacobs Chronos"/>
              </a:rPr>
              <a:t>Existing road layout:</a:t>
            </a:r>
          </a:p>
        </p:txBody>
      </p:sp>
      <p:sp>
        <p:nvSpPr>
          <p:cNvPr id="54319" name="TextBox 16"/>
          <p:cNvSpPr txBox="1">
            <a:spLocks noChangeArrowheads="1"/>
          </p:cNvSpPr>
          <p:nvPr/>
        </p:nvSpPr>
        <p:spPr bwMode="auto">
          <a:xfrm>
            <a:off x="173038" y="4225925"/>
            <a:ext cx="5567362" cy="277813"/>
          </a:xfrm>
          <a:prstGeom prst="rect">
            <a:avLst/>
          </a:prstGeom>
          <a:solidFill>
            <a:srgbClr val="6F006E"/>
          </a:solidFill>
          <a:ln w="9525">
            <a:noFill/>
            <a:miter lim="800000"/>
            <a:headEnd/>
            <a:tailEnd/>
          </a:ln>
        </p:spPr>
        <p:txBody>
          <a:bodyPr>
            <a:spAutoFit/>
          </a:bodyPr>
          <a:lstStyle/>
          <a:p>
            <a:pPr>
              <a:spcAft>
                <a:spcPts val="200"/>
              </a:spcAft>
            </a:pPr>
            <a:r>
              <a:rPr lang="en-US" sz="1200" b="1">
                <a:solidFill>
                  <a:schemeClr val="bg1"/>
                </a:solidFill>
                <a:latin typeface="Jacobs Chronos"/>
                <a:ea typeface="Jacobs Chronos"/>
                <a:cs typeface="Jacobs Chronos"/>
              </a:rPr>
              <a:t>Hampton Terrace/Haymarket Terrace: A8-07</a:t>
            </a:r>
          </a:p>
        </p:txBody>
      </p:sp>
      <p:grpSp>
        <p:nvGrpSpPr>
          <p:cNvPr id="54320" name="Group 55"/>
          <p:cNvGrpSpPr>
            <a:grpSpLocks/>
          </p:cNvGrpSpPr>
          <p:nvPr/>
        </p:nvGrpSpPr>
        <p:grpSpPr bwMode="auto">
          <a:xfrm>
            <a:off x="269875" y="4694238"/>
            <a:ext cx="1725613" cy="722312"/>
            <a:chOff x="222918" y="4226725"/>
            <a:chExt cx="1725825" cy="723432"/>
          </a:xfrm>
        </p:grpSpPr>
        <p:pic>
          <p:nvPicPr>
            <p:cNvPr id="54329" name="Picture 22" descr="A car on a road&#10;&#10;Description automatically generated"/>
            <p:cNvPicPr>
              <a:picLocks noChangeAspect="1"/>
            </p:cNvPicPr>
            <p:nvPr/>
          </p:nvPicPr>
          <p:blipFill>
            <a:blip r:embed="rId9"/>
            <a:srcRect/>
            <a:stretch>
              <a:fillRect/>
            </a:stretch>
          </p:blipFill>
          <p:spPr bwMode="auto">
            <a:xfrm>
              <a:off x="222918" y="4226725"/>
              <a:ext cx="599593" cy="723432"/>
            </a:xfrm>
            <a:prstGeom prst="rect">
              <a:avLst/>
            </a:prstGeom>
            <a:noFill/>
            <a:ln w="9525">
              <a:noFill/>
              <a:miter lim="800000"/>
              <a:headEnd/>
              <a:tailEnd/>
            </a:ln>
          </p:spPr>
        </p:pic>
        <p:pic>
          <p:nvPicPr>
            <p:cNvPr id="54330" name="Picture 23"/>
            <p:cNvPicPr>
              <a:picLocks noChangeAspect="1"/>
            </p:cNvPicPr>
            <p:nvPr/>
          </p:nvPicPr>
          <p:blipFill>
            <a:blip r:embed="rId11"/>
            <a:srcRect/>
            <a:stretch>
              <a:fillRect/>
            </a:stretch>
          </p:blipFill>
          <p:spPr bwMode="auto">
            <a:xfrm>
              <a:off x="796650" y="4234403"/>
              <a:ext cx="599179" cy="647701"/>
            </a:xfrm>
            <a:prstGeom prst="rect">
              <a:avLst/>
            </a:prstGeom>
            <a:noFill/>
            <a:ln w="9525">
              <a:noFill/>
              <a:miter lim="800000"/>
              <a:headEnd/>
              <a:tailEnd/>
            </a:ln>
          </p:spPr>
        </p:pic>
        <p:pic>
          <p:nvPicPr>
            <p:cNvPr id="54331" name="Picture 53"/>
            <p:cNvPicPr>
              <a:picLocks noChangeAspect="1"/>
            </p:cNvPicPr>
            <p:nvPr/>
          </p:nvPicPr>
          <p:blipFill>
            <a:blip r:embed="rId12"/>
            <a:srcRect/>
            <a:stretch>
              <a:fillRect/>
            </a:stretch>
          </p:blipFill>
          <p:spPr bwMode="auto">
            <a:xfrm>
              <a:off x="1349151" y="4243568"/>
              <a:ext cx="599592" cy="641050"/>
            </a:xfrm>
            <a:prstGeom prst="rect">
              <a:avLst/>
            </a:prstGeom>
            <a:noFill/>
            <a:ln w="9525">
              <a:noFill/>
              <a:miter lim="800000"/>
              <a:headEnd/>
              <a:tailEnd/>
            </a:ln>
          </p:spPr>
        </p:pic>
      </p:grpSp>
      <p:pic>
        <p:nvPicPr>
          <p:cNvPr id="54321" name="Picture 5"/>
          <p:cNvPicPr>
            <a:picLocks noChangeAspect="1"/>
          </p:cNvPicPr>
          <p:nvPr/>
        </p:nvPicPr>
        <p:blipFill>
          <a:blip r:embed="rId13"/>
          <a:srcRect/>
          <a:stretch>
            <a:fillRect/>
          </a:stretch>
        </p:blipFill>
        <p:spPr bwMode="auto">
          <a:xfrm>
            <a:off x="466725" y="6303963"/>
            <a:ext cx="5073650" cy="431800"/>
          </a:xfrm>
          <a:prstGeom prst="rect">
            <a:avLst/>
          </a:prstGeom>
          <a:noFill/>
          <a:ln w="9525">
            <a:noFill/>
            <a:miter lim="800000"/>
            <a:headEnd/>
            <a:tailEnd/>
          </a:ln>
        </p:spPr>
      </p:pic>
      <p:pic>
        <p:nvPicPr>
          <p:cNvPr id="54322" name="Picture 71"/>
          <p:cNvPicPr>
            <a:picLocks noChangeAspect="1"/>
          </p:cNvPicPr>
          <p:nvPr/>
        </p:nvPicPr>
        <p:blipFill>
          <a:blip r:embed="rId14"/>
          <a:srcRect/>
          <a:stretch>
            <a:fillRect/>
          </a:stretch>
        </p:blipFill>
        <p:spPr bwMode="auto">
          <a:xfrm>
            <a:off x="5902325" y="6291263"/>
            <a:ext cx="465138" cy="506412"/>
          </a:xfrm>
          <a:prstGeom prst="rect">
            <a:avLst/>
          </a:prstGeom>
          <a:noFill/>
          <a:ln w="9525">
            <a:noFill/>
            <a:miter lim="800000"/>
            <a:headEnd/>
            <a:tailEnd/>
          </a:ln>
        </p:spPr>
      </p:pic>
      <p:sp>
        <p:nvSpPr>
          <p:cNvPr id="54323" name="TextBox 72"/>
          <p:cNvSpPr txBox="1">
            <a:spLocks noChangeArrowheads="1"/>
          </p:cNvSpPr>
          <p:nvPr/>
        </p:nvSpPr>
        <p:spPr bwMode="auto">
          <a:xfrm>
            <a:off x="6323013" y="6400800"/>
            <a:ext cx="4676775" cy="260350"/>
          </a:xfrm>
          <a:prstGeom prst="rect">
            <a:avLst/>
          </a:prstGeom>
          <a:noFill/>
          <a:ln w="9525">
            <a:noFill/>
            <a:miter lim="800000"/>
            <a:headEnd/>
            <a:tailEnd/>
          </a:ln>
        </p:spPr>
        <p:txBody>
          <a:bodyPr>
            <a:spAutoFit/>
          </a:bodyPr>
          <a:lstStyle/>
          <a:p>
            <a:pPr>
              <a:spcAft>
                <a:spcPts val="200"/>
              </a:spcAft>
            </a:pPr>
            <a:r>
              <a:rPr lang="en-US" sz="1100">
                <a:latin typeface="Jacobs Chronos"/>
                <a:ea typeface="Jacobs Chronos"/>
                <a:cs typeface="Jacobs Chronos"/>
              </a:rPr>
              <a:t>Alternative section options considered – see ‘</a:t>
            </a:r>
            <a:r>
              <a:rPr lang="en-US" sz="1100" b="1">
                <a:solidFill>
                  <a:srgbClr val="6F006E"/>
                </a:solidFill>
                <a:latin typeface="Jacobs Chronos"/>
                <a:ea typeface="Jacobs Chronos"/>
                <a:cs typeface="Jacobs Chronos"/>
              </a:rPr>
              <a:t>SECTION OPTIONS</a:t>
            </a:r>
            <a:r>
              <a:rPr lang="en-US" sz="1100">
                <a:latin typeface="Jacobs Chronos"/>
                <a:ea typeface="Jacobs Chronos"/>
                <a:cs typeface="Jacobs Chronos"/>
              </a:rPr>
              <a:t>’ slides</a:t>
            </a:r>
          </a:p>
        </p:txBody>
      </p:sp>
      <p:pic>
        <p:nvPicPr>
          <p:cNvPr id="54324" name="Picture 18"/>
          <p:cNvPicPr>
            <a:picLocks noChangeAspect="1"/>
          </p:cNvPicPr>
          <p:nvPr/>
        </p:nvPicPr>
        <p:blipFill>
          <a:blip r:embed="rId15"/>
          <a:srcRect l="4665" t="3683" r="5446" b="11255"/>
          <a:stretch>
            <a:fillRect/>
          </a:stretch>
        </p:blipFill>
        <p:spPr bwMode="auto">
          <a:xfrm>
            <a:off x="11507788" y="2911475"/>
            <a:ext cx="268287" cy="277813"/>
          </a:xfrm>
          <a:prstGeom prst="rect">
            <a:avLst/>
          </a:prstGeom>
          <a:noFill/>
          <a:ln w="9525">
            <a:noFill/>
            <a:miter lim="800000"/>
            <a:headEnd/>
            <a:tailEnd/>
          </a:ln>
        </p:spPr>
      </p:pic>
      <p:pic>
        <p:nvPicPr>
          <p:cNvPr id="54325" name="Picture 28"/>
          <p:cNvPicPr>
            <a:picLocks noChangeAspect="1"/>
          </p:cNvPicPr>
          <p:nvPr/>
        </p:nvPicPr>
        <p:blipFill>
          <a:blip r:embed="rId15"/>
          <a:srcRect l="4665" t="3683" r="5446" b="11255"/>
          <a:stretch>
            <a:fillRect/>
          </a:stretch>
        </p:blipFill>
        <p:spPr bwMode="auto">
          <a:xfrm>
            <a:off x="11545888" y="3211513"/>
            <a:ext cx="268287" cy="276225"/>
          </a:xfrm>
          <a:prstGeom prst="rect">
            <a:avLst/>
          </a:prstGeom>
          <a:noFill/>
          <a:ln w="9525">
            <a:noFill/>
            <a:miter lim="800000"/>
            <a:headEnd/>
            <a:tailEnd/>
          </a:ln>
        </p:spPr>
      </p:pic>
      <p:cxnSp>
        <p:nvCxnSpPr>
          <p:cNvPr id="86" name="Straight Connector 85">
            <a:extLst>
              <a:ext uri="{FF2B5EF4-FFF2-40B4-BE49-F238E27FC236}"/>
            </a:extLst>
          </p:cNvPr>
          <p:cNvCxnSpPr>
            <a:cxnSpLocks/>
            <a:stCxn id="22" idx="3"/>
          </p:cNvCxnSpPr>
          <p:nvPr/>
        </p:nvCxnSpPr>
        <p:spPr>
          <a:xfrm>
            <a:off x="10615613" y="3392488"/>
            <a:ext cx="804862" cy="1687512"/>
          </a:xfrm>
          <a:prstGeom prst="line">
            <a:avLst/>
          </a:prstGeom>
          <a:ln w="285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extLst>
          </p:cNvPr>
          <p:cNvSpPr/>
          <p:nvPr/>
        </p:nvSpPr>
        <p:spPr>
          <a:xfrm>
            <a:off x="-304800" y="0"/>
            <a:ext cx="511175" cy="7232650"/>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4328" name="Title 3"/>
          <p:cNvSpPr>
            <a:spLocks noGrp="1"/>
          </p:cNvSpPr>
          <p:nvPr>
            <p:ph type="title"/>
          </p:nvPr>
        </p:nvSpPr>
        <p:spPr>
          <a:xfrm>
            <a:off x="496888" y="34925"/>
            <a:ext cx="11915775" cy="974725"/>
          </a:xfrm>
        </p:spPr>
        <p:txBody>
          <a:bodyPr/>
          <a:lstStyle/>
          <a:p>
            <a:r>
              <a:rPr lang="en-GB" smtClean="0">
                <a:latin typeface="Arial" charset="0"/>
                <a:cs typeface="Arial" charset="0"/>
              </a:rPr>
              <a:t>Corridors – A8 example ‘design intent’ section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2500313" y="338138"/>
            <a:ext cx="8828087" cy="1223962"/>
          </a:xfrm>
        </p:spPr>
        <p:txBody>
          <a:bodyPr/>
          <a:lstStyle/>
          <a:p>
            <a:r>
              <a:rPr lang="en-GB" smtClean="0"/>
              <a:t>Modal Shift &amp; Net Zero…</a:t>
            </a:r>
          </a:p>
        </p:txBody>
      </p:sp>
      <p:sp>
        <p:nvSpPr>
          <p:cNvPr id="56322"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56323"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01A8D9-55B4-4724-8F7C-1C357A909493}" type="slidenum">
              <a:rPr lang="en-GB">
                <a:cs typeface="Arial" charset="0"/>
              </a:rPr>
              <a:pPr fontAlgn="base">
                <a:spcBef>
                  <a:spcPct val="0"/>
                </a:spcBef>
                <a:spcAft>
                  <a:spcPct val="0"/>
                </a:spcAft>
              </a:pPr>
              <a:t>28</a:t>
            </a:fld>
            <a:endParaRPr lang="en-GB">
              <a:cs typeface="Arial" charset="0"/>
            </a:endParaRPr>
          </a:p>
        </p:txBody>
      </p:sp>
      <p:sp>
        <p:nvSpPr>
          <p:cNvPr id="5" name="Text Placeholder 4">
            <a:extLst>
              <a:ext uri="{FF2B5EF4-FFF2-40B4-BE49-F238E27FC236}"/>
            </a:extLst>
          </p:cNvPr>
          <p:cNvSpPr>
            <a:spLocks noGrp="1"/>
          </p:cNvSpPr>
          <p:nvPr>
            <p:ph type="body" sz="quarter" idx="13"/>
          </p:nvPr>
        </p:nvSpPr>
        <p:spPr>
          <a:xfrm>
            <a:off x="2500313" y="2012950"/>
            <a:ext cx="8828087" cy="4062413"/>
          </a:xfrm>
        </p:spPr>
        <p:txBody>
          <a:bodyPr rtlCol="0">
            <a:normAutofit/>
          </a:bodyPr>
          <a:lstStyle/>
          <a:p>
            <a:pPr marL="0" indent="0" fontAlgn="auto">
              <a:buFont typeface="Arial" panose="020B0604020202020204" pitchFamily="34" charset="0"/>
              <a:buNone/>
              <a:defRPr/>
            </a:pPr>
            <a:r>
              <a:rPr lang="en-GB" dirty="0"/>
              <a:t>February 2024 Scottish Government Budget:</a:t>
            </a:r>
          </a:p>
          <a:p>
            <a:pPr marL="514350" indent="-514350" fontAlgn="auto">
              <a:buFont typeface="+mj-lt"/>
              <a:buAutoNum type="arabicPeriod"/>
              <a:defRPr/>
            </a:pPr>
            <a:r>
              <a:rPr lang="en-GB" dirty="0"/>
              <a:t>Commitment to invest in walking, wheeling and cycling not fully met - £100m short!</a:t>
            </a:r>
          </a:p>
          <a:p>
            <a:pPr marL="514350" indent="-514350" fontAlgn="auto">
              <a:buFont typeface="+mj-lt"/>
              <a:buAutoNum type="arabicPeriod"/>
              <a:defRPr/>
            </a:pPr>
            <a:r>
              <a:rPr lang="en-GB" dirty="0">
                <a:solidFill>
                  <a:schemeClr val="accent5"/>
                </a:solidFill>
              </a:rPr>
              <a:t>Spending </a:t>
            </a:r>
            <a:r>
              <a:rPr lang="en-GB">
                <a:solidFill>
                  <a:schemeClr val="accent5"/>
                </a:solidFill>
              </a:rPr>
              <a:t>“paused” </a:t>
            </a:r>
            <a:r>
              <a:rPr lang="en-GB" dirty="0">
                <a:solidFill>
                  <a:schemeClr val="accent5"/>
                </a:solidFill>
              </a:rPr>
              <a:t>to bus priority measures.</a:t>
            </a:r>
          </a:p>
          <a:p>
            <a:pPr marL="514350" indent="-514350" fontAlgn="auto">
              <a:buFont typeface="+mj-lt"/>
              <a:buAutoNum type="arabicPeriod"/>
              <a:defRPr/>
            </a:pPr>
            <a:r>
              <a:rPr lang="en-GB" dirty="0"/>
              <a:t>Spending cuts to rail – down £80m. </a:t>
            </a:r>
          </a:p>
          <a:p>
            <a:pPr marL="514350" indent="-514350" fontAlgn="auto">
              <a:buFont typeface="+mj-lt"/>
              <a:buAutoNum type="arabicPeriod"/>
              <a:defRPr/>
            </a:pPr>
            <a:r>
              <a:rPr lang="en-GB" dirty="0"/>
              <a:t>More money for roads – up £210m.</a:t>
            </a:r>
          </a:p>
          <a:p>
            <a:pPr marL="0" indent="0" fontAlgn="auto">
              <a:buFont typeface="Arial" panose="020B0604020202020204" pitchFamily="34" charset="0"/>
              <a:buNone/>
              <a:defRPr/>
            </a:pPr>
            <a:endParaRPr lang="en-GB" dirty="0"/>
          </a:p>
        </p:txBody>
      </p:sp>
      <p:pic>
        <p:nvPicPr>
          <p:cNvPr id="56325" name="Picture 2"/>
          <p:cNvPicPr>
            <a:picLocks noChangeAspect="1" noChangeArrowheads="1"/>
          </p:cNvPicPr>
          <p:nvPr/>
        </p:nvPicPr>
        <p:blipFill>
          <a:blip r:embed="rId2"/>
          <a:srcRect/>
          <a:stretch>
            <a:fillRect/>
          </a:stretch>
        </p:blipFill>
        <p:spPr bwMode="auto">
          <a:xfrm>
            <a:off x="9815513" y="4117975"/>
            <a:ext cx="2381250" cy="27400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2500313" y="338138"/>
            <a:ext cx="8828087" cy="1223962"/>
          </a:xfrm>
        </p:spPr>
        <p:txBody>
          <a:bodyPr/>
          <a:lstStyle/>
          <a:p>
            <a:r>
              <a:rPr lang="en-GB" smtClean="0"/>
              <a:t>Opportunities </a:t>
            </a:r>
          </a:p>
        </p:txBody>
      </p:sp>
      <p:sp>
        <p:nvSpPr>
          <p:cNvPr id="57346"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57347"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F5BE1F-22A1-4562-8D13-E795F89041BA}" type="slidenum">
              <a:rPr lang="en-GB">
                <a:cs typeface="Arial" charset="0"/>
              </a:rPr>
              <a:pPr fontAlgn="base">
                <a:spcBef>
                  <a:spcPct val="0"/>
                </a:spcBef>
                <a:spcAft>
                  <a:spcPct val="0"/>
                </a:spcAft>
              </a:pPr>
              <a:t>29</a:t>
            </a:fld>
            <a:endParaRPr lang="en-GB">
              <a:cs typeface="Arial" charset="0"/>
            </a:endParaRPr>
          </a:p>
        </p:txBody>
      </p:sp>
      <p:sp>
        <p:nvSpPr>
          <p:cNvPr id="5" name="Text Placeholder 4">
            <a:extLst>
              <a:ext uri="{FF2B5EF4-FFF2-40B4-BE49-F238E27FC236}"/>
            </a:extLst>
          </p:cNvPr>
          <p:cNvSpPr>
            <a:spLocks noGrp="1"/>
          </p:cNvSpPr>
          <p:nvPr>
            <p:ph type="body" sz="quarter" idx="13"/>
          </p:nvPr>
        </p:nvSpPr>
        <p:spPr>
          <a:xfrm>
            <a:off x="2500313" y="2012950"/>
            <a:ext cx="8828087" cy="4062413"/>
          </a:xfrm>
        </p:spPr>
        <p:txBody>
          <a:bodyPr rtlCol="0">
            <a:normAutofit/>
          </a:bodyPr>
          <a:lstStyle/>
          <a:p>
            <a:pPr marL="514350" indent="-514350" fontAlgn="auto">
              <a:buFont typeface="+mj-lt"/>
              <a:buAutoNum type="arabicPeriod"/>
              <a:defRPr/>
            </a:pPr>
            <a:r>
              <a:rPr lang="en-GB" dirty="0"/>
              <a:t>A just transition?</a:t>
            </a:r>
          </a:p>
          <a:p>
            <a:pPr marL="514350" indent="-514350" fontAlgn="auto">
              <a:buFont typeface="+mj-lt"/>
              <a:buAutoNum type="arabicPeriod"/>
              <a:defRPr/>
            </a:pPr>
            <a:r>
              <a:rPr lang="en-GB" dirty="0"/>
              <a:t>Working with employers &amp; accessibility campaigners.</a:t>
            </a:r>
          </a:p>
          <a:p>
            <a:pPr marL="514350" indent="-514350" fontAlgn="auto">
              <a:buFont typeface="+mj-lt"/>
              <a:buAutoNum type="arabicPeriod"/>
              <a:defRPr/>
            </a:pPr>
            <a:r>
              <a:rPr lang="en-GB" dirty="0"/>
              <a:t>Cross boundary work.</a:t>
            </a:r>
          </a:p>
          <a:p>
            <a:pPr marL="514350" indent="-514350" fontAlgn="auto">
              <a:buFont typeface="+mj-lt"/>
              <a:buAutoNum type="arabicPeriod"/>
              <a:defRPr/>
            </a:pPr>
            <a:r>
              <a:rPr lang="en-GB" dirty="0"/>
              <a:t>Contributing to national progress. </a:t>
            </a:r>
          </a:p>
          <a:p>
            <a:pPr fontAlgn="auto">
              <a:defRPr/>
            </a:pPr>
            <a:endParaRPr lang="en-GB" dirty="0"/>
          </a:p>
          <a:p>
            <a:pPr fontAlgn="auto">
              <a:defRPr/>
            </a:pPr>
            <a:endParaRPr lang="en-GB" dirty="0"/>
          </a:p>
          <a:p>
            <a:pPr fontAlgn="auto">
              <a:defRPr/>
            </a:pP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oter Placeholder 2"/>
          <p:cNvSpPr>
            <a:spLocks noGrp="1"/>
          </p:cNvSpPr>
          <p:nvPr>
            <p:ph type="ftr" sz="quarter" idx="13"/>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AU" smtClean="0">
                <a:cs typeface="Arial" charset="0"/>
              </a:rPr>
              <a:t>©Jacobs 2020</a:t>
            </a:r>
          </a:p>
        </p:txBody>
      </p:sp>
      <p:sp>
        <p:nvSpPr>
          <p:cNvPr id="20482" name="Slide Number Placeholder 3"/>
          <p:cNvSpPr>
            <a:spLocks noGrp="1"/>
          </p:cNvSpPr>
          <p:nvPr>
            <p:ph type="sldNum"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A30070-7019-4807-8B6B-70CA35807243}" type="slidenum">
              <a:rPr lang="en-AU">
                <a:cs typeface="Arial" charset="0"/>
              </a:rPr>
              <a:pPr fontAlgn="base">
                <a:spcBef>
                  <a:spcPct val="0"/>
                </a:spcBef>
                <a:spcAft>
                  <a:spcPct val="0"/>
                </a:spcAft>
              </a:pPr>
              <a:t>3</a:t>
            </a:fld>
            <a:endParaRPr lang="en-AU">
              <a:cs typeface="Arial" charset="0"/>
            </a:endParaRPr>
          </a:p>
        </p:txBody>
      </p:sp>
      <p:pic>
        <p:nvPicPr>
          <p:cNvPr id="20483" name="Picture 6"/>
          <p:cNvPicPr>
            <a:picLocks noChangeAspect="1"/>
          </p:cNvPicPr>
          <p:nvPr/>
        </p:nvPicPr>
        <p:blipFill>
          <a:blip r:embed="rId2"/>
          <a:srcRect/>
          <a:stretch>
            <a:fillRect/>
          </a:stretch>
        </p:blipFill>
        <p:spPr bwMode="auto">
          <a:xfrm>
            <a:off x="0" y="0"/>
            <a:ext cx="7142163" cy="6858000"/>
          </a:xfrm>
          <a:prstGeom prst="rect">
            <a:avLst/>
          </a:prstGeom>
          <a:noFill/>
          <a:ln w="9525">
            <a:noFill/>
            <a:miter lim="800000"/>
            <a:headEnd/>
            <a:tailEnd/>
          </a:ln>
        </p:spPr>
      </p:pic>
      <p:pic>
        <p:nvPicPr>
          <p:cNvPr id="20484" name="Picture 2" descr="On Leadership: Consensus is the negation of leadership."/>
          <p:cNvPicPr>
            <a:picLocks noChangeAspect="1" noChangeArrowheads="1"/>
          </p:cNvPicPr>
          <p:nvPr/>
        </p:nvPicPr>
        <p:blipFill>
          <a:blip r:embed="rId3"/>
          <a:srcRect/>
          <a:stretch>
            <a:fillRect/>
          </a:stretch>
        </p:blipFill>
        <p:spPr bwMode="auto">
          <a:xfrm>
            <a:off x="7296150" y="4632325"/>
            <a:ext cx="4618038" cy="1941513"/>
          </a:xfrm>
          <a:prstGeom prst="rect">
            <a:avLst/>
          </a:prstGeom>
          <a:noFill/>
          <a:ln w="9525">
            <a:noFill/>
            <a:miter lim="800000"/>
            <a:headEnd/>
            <a:tailEnd/>
          </a:ln>
        </p:spPr>
      </p:pic>
      <p:pic>
        <p:nvPicPr>
          <p:cNvPr id="20485" name="Picture 2" descr="Failure Is Not an Option: Mission Control from Mercury to Apollo 13 and Beyond"/>
          <p:cNvPicPr>
            <a:picLocks noChangeAspect="1" noChangeArrowheads="1"/>
          </p:cNvPicPr>
          <p:nvPr/>
        </p:nvPicPr>
        <p:blipFill>
          <a:blip r:embed="rId4"/>
          <a:srcRect/>
          <a:stretch>
            <a:fillRect/>
          </a:stretch>
        </p:blipFill>
        <p:spPr bwMode="auto">
          <a:xfrm>
            <a:off x="7388225" y="136525"/>
            <a:ext cx="4451350" cy="445135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8348663" y="447675"/>
            <a:ext cx="8828087" cy="1223963"/>
          </a:xfrm>
        </p:spPr>
        <p:txBody>
          <a:bodyPr/>
          <a:lstStyle/>
          <a:p>
            <a:r>
              <a:rPr lang="en-GB" sz="4400" smtClean="0">
                <a:latin typeface="Arial" charset="0"/>
                <a:cs typeface="Arial" charset="0"/>
              </a:rPr>
              <a:t>Thank You</a:t>
            </a:r>
          </a:p>
        </p:txBody>
      </p:sp>
      <p:grpSp>
        <p:nvGrpSpPr>
          <p:cNvPr id="59394" name="Group 5"/>
          <p:cNvGrpSpPr>
            <a:grpSpLocks/>
          </p:cNvGrpSpPr>
          <p:nvPr/>
        </p:nvGrpSpPr>
        <p:grpSpPr bwMode="auto">
          <a:xfrm>
            <a:off x="2155825" y="6335713"/>
            <a:ext cx="4410075" cy="442912"/>
            <a:chOff x="1950576" y="6339415"/>
            <a:chExt cx="4409440" cy="443230"/>
          </a:xfrm>
        </p:grpSpPr>
        <p:pic>
          <p:nvPicPr>
            <p:cNvPr id="7" name="Picture 6">
              <a:extLst>
                <a:ext uri="{FF2B5EF4-FFF2-40B4-BE49-F238E27FC236}"/>
              </a:extLst>
            </p:cNvPr>
            <p:cNvPicPr/>
            <p:nvPr/>
          </p:nvPicPr>
          <p:blipFill rotWithShape="1">
            <a:blip r:embed="rId3" r:link="rId4" cstate="print">
              <a:duotone>
                <a:schemeClr val="accent1">
                  <a:shade val="45000"/>
                  <a:satMod val="135000"/>
                </a:schemeClr>
                <a:prstClr val="white"/>
              </a:duotone>
              <a:extLst>
                <a:ext uri="{28A0092B-C50C-407E-A947-70E740481C1C}"/>
              </a:extLst>
            </a:blip>
            <a:srcRect/>
            <a:stretch>
              <a:fillRect/>
            </a:stretch>
          </p:blipFill>
          <p:spPr bwMode="auto">
            <a:xfrm>
              <a:off x="3825096" y="6357195"/>
              <a:ext cx="645160" cy="409575"/>
            </a:xfrm>
            <a:prstGeom prst="rect">
              <a:avLst/>
            </a:prstGeom>
            <a:noFill/>
            <a:ln>
              <a:noFill/>
            </a:ln>
            <a:extLst>
              <a:ext uri="{53640926-AAD7-44D8-BBD7-CCE9431645EC}"/>
            </a:extLst>
          </p:spPr>
        </p:pic>
        <p:pic>
          <p:nvPicPr>
            <p:cNvPr id="8" name="Picture 7">
              <a:extLst>
                <a:ext uri="{FF2B5EF4-FFF2-40B4-BE49-F238E27FC236}"/>
              </a:extLst>
            </p:cNvPr>
            <p:cNvPicPr/>
            <p:nvPr/>
          </p:nvPicPr>
          <p:blipFill rotWithShape="1">
            <a:blip r:embed="rId5" r:link="rId6" cstate="print">
              <a:duotone>
                <a:schemeClr val="accent1">
                  <a:shade val="45000"/>
                  <a:satMod val="135000"/>
                </a:schemeClr>
                <a:prstClr val="white"/>
              </a:duotone>
              <a:extLst>
                <a:ext uri="{28A0092B-C50C-407E-A947-70E740481C1C}"/>
              </a:extLst>
            </a:blip>
            <a:srcRect b="5882"/>
            <a:stretch>
              <a:fillRect/>
            </a:stretch>
          </p:blipFill>
          <p:spPr bwMode="auto">
            <a:xfrm>
              <a:off x="1950576" y="6394660"/>
              <a:ext cx="1003935" cy="387985"/>
            </a:xfrm>
            <a:prstGeom prst="rect">
              <a:avLst/>
            </a:prstGeom>
            <a:noFill/>
            <a:ln>
              <a:noFill/>
            </a:ln>
            <a:extLst>
              <a:ext uri="{53640926-AAD7-44D8-BBD7-CCE9431645EC}"/>
            </a:extLst>
          </p:spPr>
        </p:pic>
        <p:pic>
          <p:nvPicPr>
            <p:cNvPr id="9" name="Picture 8">
              <a:extLst>
                <a:ext uri="{FF2B5EF4-FFF2-40B4-BE49-F238E27FC236}"/>
              </a:extLst>
            </p:cNvPr>
            <p:cNvPicPr/>
            <p:nvPr/>
          </p:nvPicPr>
          <p:blipFill rotWithShape="1">
            <a:blip r:embed="rId7" r:link="rId8" cstate="print">
              <a:duotone>
                <a:schemeClr val="accent1">
                  <a:shade val="45000"/>
                  <a:satMod val="135000"/>
                </a:schemeClr>
                <a:prstClr val="white"/>
              </a:duotone>
              <a:extLst>
                <a:ext uri="{28A0092B-C50C-407E-A947-70E740481C1C}"/>
              </a:extLst>
            </a:blip>
            <a:srcRect/>
            <a:stretch>
              <a:fillRect/>
            </a:stretch>
          </p:blipFill>
          <p:spPr bwMode="auto">
            <a:xfrm>
              <a:off x="5192251" y="6339415"/>
              <a:ext cx="1167765" cy="429260"/>
            </a:xfrm>
            <a:prstGeom prst="rect">
              <a:avLst/>
            </a:prstGeom>
            <a:noFill/>
            <a:ln>
              <a:noFill/>
            </a:ln>
            <a:extLst>
              <a:ext uri="{53640926-AAD7-44D8-BBD7-CCE9431645EC}"/>
            </a:extLst>
          </p:spPr>
        </p:pic>
      </p:grpSp>
      <p:sp>
        <p:nvSpPr>
          <p:cNvPr id="59395" name="TextBox 2"/>
          <p:cNvSpPr txBox="1">
            <a:spLocks noChangeArrowheads="1"/>
          </p:cNvSpPr>
          <p:nvPr/>
        </p:nvSpPr>
        <p:spPr bwMode="auto">
          <a:xfrm>
            <a:off x="2360613" y="1914525"/>
            <a:ext cx="8062912" cy="2954338"/>
          </a:xfrm>
          <a:prstGeom prst="rect">
            <a:avLst/>
          </a:prstGeom>
          <a:noFill/>
          <a:ln w="9525">
            <a:noFill/>
            <a:miter lim="800000"/>
            <a:headEnd/>
            <a:tailEnd/>
          </a:ln>
        </p:spPr>
        <p:txBody>
          <a:bodyPr>
            <a:spAutoFit/>
          </a:bodyPr>
          <a:lstStyle/>
          <a:p>
            <a:r>
              <a:rPr lang="en-GB" sz="3200" b="1">
                <a:solidFill>
                  <a:srgbClr val="36854E"/>
                </a:solidFill>
              </a:rPr>
              <a:t>Thank</a:t>
            </a:r>
            <a:r>
              <a:rPr lang="en-GB" sz="1400"/>
              <a:t>  </a:t>
            </a:r>
            <a:r>
              <a:rPr lang="en-GB" sz="3200" b="1">
                <a:solidFill>
                  <a:srgbClr val="36854E"/>
                </a:solidFill>
              </a:rPr>
              <a:t>you </a:t>
            </a:r>
            <a:endParaRPr lang="en-GB" sz="3800" b="1">
              <a:solidFill>
                <a:srgbClr val="36854E"/>
              </a:solidFill>
            </a:endParaRPr>
          </a:p>
          <a:p>
            <a:endParaRPr lang="en-GB"/>
          </a:p>
          <a:p>
            <a:endParaRPr lang="en-GB" b="1"/>
          </a:p>
          <a:p>
            <a:endParaRPr lang="en-GB" sz="2000"/>
          </a:p>
          <a:p>
            <a:endParaRPr lang="en-GB" sz="2000"/>
          </a:p>
          <a:p>
            <a:endParaRPr lang="en-GB" sz="2000"/>
          </a:p>
          <a:p>
            <a:endParaRPr lang="en-GB" sz="2000"/>
          </a:p>
          <a:p>
            <a:endParaRPr lang="en-GB" sz="2000"/>
          </a:p>
          <a:p>
            <a:endParaRPr lang="en-GB"/>
          </a:p>
        </p:txBody>
      </p:sp>
      <p:pic>
        <p:nvPicPr>
          <p:cNvPr id="59396" name="Picture 9" descr="Logo: The City of Edinburgh Council"/>
          <p:cNvPicPr>
            <a:picLocks noChangeAspect="1" noChangeArrowheads="1"/>
          </p:cNvPicPr>
          <p:nvPr/>
        </p:nvPicPr>
        <p:blipFill>
          <a:blip r:embed="rId9"/>
          <a:srcRect/>
          <a:stretch>
            <a:fillRect/>
          </a:stretch>
        </p:blipFill>
        <p:spPr bwMode="auto">
          <a:xfrm>
            <a:off x="9410700" y="6188075"/>
            <a:ext cx="2682875" cy="492125"/>
          </a:xfrm>
          <a:prstGeom prst="rect">
            <a:avLst/>
          </a:prstGeom>
          <a:noFill/>
          <a:ln w="9525">
            <a:noFill/>
            <a:miter lim="800000"/>
            <a:headEnd/>
            <a:tailEnd/>
          </a:ln>
        </p:spPr>
      </p:pic>
      <p:pic>
        <p:nvPicPr>
          <p:cNvPr id="59397" name="Picture 2" descr="Official opening at QuietRoute 61 | The Edinburgh Reporter"/>
          <p:cNvPicPr>
            <a:picLocks noChangeAspect="1" noChangeArrowheads="1"/>
          </p:cNvPicPr>
          <p:nvPr/>
        </p:nvPicPr>
        <p:blipFill>
          <a:blip r:embed="rId10"/>
          <a:srcRect/>
          <a:stretch>
            <a:fillRect/>
          </a:stretch>
        </p:blipFill>
        <p:spPr bwMode="auto">
          <a:xfrm>
            <a:off x="-317500" y="-539750"/>
            <a:ext cx="12192000" cy="8115300"/>
          </a:xfrm>
          <a:prstGeom prst="rect">
            <a:avLst/>
          </a:prstGeom>
          <a:noFill/>
          <a:ln w="9525">
            <a:noFill/>
            <a:miter lim="800000"/>
            <a:headEnd/>
            <a:tailEnd/>
          </a:ln>
        </p:spPr>
      </p:pic>
      <p:sp>
        <p:nvSpPr>
          <p:cNvPr id="4" name="Title 1">
            <a:extLst>
              <a:ext uri="{FF2B5EF4-FFF2-40B4-BE49-F238E27FC236}"/>
            </a:extLst>
          </p:cNvPr>
          <p:cNvSpPr txBox="1">
            <a:spLocks/>
          </p:cNvSpPr>
          <p:nvPr/>
        </p:nvSpPr>
        <p:spPr>
          <a:xfrm>
            <a:off x="0" y="150813"/>
            <a:ext cx="8828088" cy="1223962"/>
          </a:xfrm>
          <a:prstGeom prst="rect">
            <a:avLst/>
          </a:prstGeom>
        </p:spPr>
        <p:txBody>
          <a:bodyPr anchor="b">
            <a:normAutofit/>
          </a:bodyPr>
          <a:lstStyle>
            <a:lvl1pPr algn="l" defTabSz="914400" rtl="0" eaLnBrk="1" latinLnBrk="0" hangingPunct="1">
              <a:lnSpc>
                <a:spcPct val="90000"/>
              </a:lnSpc>
              <a:spcBef>
                <a:spcPct val="0"/>
              </a:spcBef>
              <a:buNone/>
              <a:defRPr sz="3800" b="1" kern="1200">
                <a:solidFill>
                  <a:srgbClr val="36854E"/>
                </a:solidFill>
                <a:latin typeface="Segoe UI" panose="020B0502040204020203" pitchFamily="34" charset="0"/>
                <a:ea typeface="Verdana" panose="020B0604030504040204" pitchFamily="34" charset="0"/>
                <a:cs typeface="Segoe UI" panose="020B0502040204020203" pitchFamily="34" charset="0"/>
              </a:defRPr>
            </a:lvl1pPr>
          </a:lstStyle>
          <a:p>
            <a:pPr fontAlgn="auto">
              <a:spcAft>
                <a:spcPts val="0"/>
              </a:spcAft>
              <a:defRPr/>
            </a:pPr>
            <a:r>
              <a:rPr lang="en-GB" sz="6000" dirty="0">
                <a:solidFill>
                  <a:schemeClr val="accent6">
                    <a:lumMod val="10000"/>
                  </a:schemeClr>
                </a:solidFill>
                <a:latin typeface="Arial" panose="020B0604020202020204" pitchFamily="34" charset="0"/>
                <a:cs typeface="Arial" panose="020B0604020202020204" pitchFamily="34" charset="0"/>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21506"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325C04-75DE-4CDA-9A27-8F8AFE261D9B}" type="slidenum">
              <a:rPr lang="en-GB">
                <a:cs typeface="Arial" charset="0"/>
              </a:rPr>
              <a:pPr fontAlgn="base">
                <a:spcBef>
                  <a:spcPct val="0"/>
                </a:spcBef>
                <a:spcAft>
                  <a:spcPct val="0"/>
                </a:spcAft>
              </a:pPr>
              <a:t>4</a:t>
            </a:fld>
            <a:endParaRPr lang="en-GB">
              <a:cs typeface="Arial" charset="0"/>
            </a:endParaRPr>
          </a:p>
        </p:txBody>
      </p:sp>
      <p:pic>
        <p:nvPicPr>
          <p:cNvPr id="21507" name="Picture 6"/>
          <p:cNvPicPr>
            <a:picLocks noChangeAspect="1"/>
          </p:cNvPicPr>
          <p:nvPr/>
        </p:nvPicPr>
        <p:blipFill>
          <a:blip r:embed="rId2"/>
          <a:srcRect/>
          <a:stretch>
            <a:fillRect/>
          </a:stretch>
        </p:blipFill>
        <p:spPr bwMode="auto">
          <a:xfrm>
            <a:off x="4202113" y="0"/>
            <a:ext cx="6870700" cy="6792913"/>
          </a:xfrm>
          <a:prstGeom prst="rect">
            <a:avLst/>
          </a:prstGeom>
          <a:noFill/>
          <a:ln w="9525">
            <a:noFill/>
            <a:miter lim="800000"/>
            <a:headEnd/>
            <a:tailEnd/>
          </a:ln>
        </p:spPr>
      </p:pic>
      <p:sp>
        <p:nvSpPr>
          <p:cNvPr id="8" name="Rectangle 7">
            <a:extLst>
              <a:ext uri="{FF2B5EF4-FFF2-40B4-BE49-F238E27FC236}"/>
            </a:extLst>
          </p:cNvPr>
          <p:cNvSpPr/>
          <p:nvPr/>
        </p:nvSpPr>
        <p:spPr>
          <a:xfrm>
            <a:off x="4294188" y="2076450"/>
            <a:ext cx="2619375" cy="24765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a:extLst>
              <a:ext uri="{FF2B5EF4-FFF2-40B4-BE49-F238E27FC236}"/>
            </a:extLst>
          </p:cNvPr>
          <p:cNvSpPr/>
          <p:nvPr/>
        </p:nvSpPr>
        <p:spPr>
          <a:xfrm>
            <a:off x="4294188" y="5532438"/>
            <a:ext cx="2619375" cy="24606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2500313" y="338138"/>
            <a:ext cx="8828087" cy="1223962"/>
          </a:xfrm>
        </p:spPr>
        <p:txBody>
          <a:bodyPr/>
          <a:lstStyle/>
          <a:p>
            <a:r>
              <a:rPr lang="en-GB" smtClean="0"/>
              <a:t>Transport Projects</a:t>
            </a:r>
          </a:p>
        </p:txBody>
      </p:sp>
      <p:sp>
        <p:nvSpPr>
          <p:cNvPr id="22530"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22531"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CCF643-FB2A-4CEF-9252-E13F440EF395}" type="slidenum">
              <a:rPr lang="en-GB">
                <a:cs typeface="Arial" charset="0"/>
              </a:rPr>
              <a:pPr fontAlgn="base">
                <a:spcBef>
                  <a:spcPct val="0"/>
                </a:spcBef>
                <a:spcAft>
                  <a:spcPct val="0"/>
                </a:spcAft>
              </a:pPr>
              <a:t>5</a:t>
            </a:fld>
            <a:endParaRPr lang="en-GB">
              <a:cs typeface="Arial" charset="0"/>
            </a:endParaRPr>
          </a:p>
        </p:txBody>
      </p:sp>
      <p:sp>
        <p:nvSpPr>
          <p:cNvPr id="22532" name="Text Placeholder 4"/>
          <p:cNvSpPr>
            <a:spLocks noGrp="1"/>
          </p:cNvSpPr>
          <p:nvPr>
            <p:ph type="body" sz="quarter" idx="13"/>
          </p:nvPr>
        </p:nvSpPr>
        <p:spPr>
          <a:xfrm>
            <a:off x="2500313" y="2012950"/>
            <a:ext cx="8828087" cy="4062413"/>
          </a:xfrm>
        </p:spPr>
        <p:txBody>
          <a:bodyPr/>
          <a:lstStyle/>
          <a:p>
            <a:pPr>
              <a:buSzTx/>
              <a:buFont typeface="Arial" charset="0"/>
              <a:buChar char="•"/>
            </a:pPr>
            <a:endParaRPr lang="en-GB" smtClean="0"/>
          </a:p>
        </p:txBody>
      </p:sp>
      <p:sp>
        <p:nvSpPr>
          <p:cNvPr id="22533" name="AutoShape 2"/>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GB">
              <a:latin typeface="Verdana" pitchFamily="34" charset="0"/>
            </a:endParaRPr>
          </a:p>
        </p:txBody>
      </p:sp>
      <p:pic>
        <p:nvPicPr>
          <p:cNvPr id="22534" name="Picture 2"/>
          <p:cNvPicPr>
            <a:picLocks noChangeAspect="1" noChangeArrowheads="1"/>
          </p:cNvPicPr>
          <p:nvPr/>
        </p:nvPicPr>
        <p:blipFill>
          <a:blip r:embed="rId2"/>
          <a:srcRect/>
          <a:stretch>
            <a:fillRect/>
          </a:stretch>
        </p:blipFill>
        <p:spPr bwMode="auto">
          <a:xfrm>
            <a:off x="2500313" y="2012950"/>
            <a:ext cx="6435725" cy="48450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911225" y="1449388"/>
            <a:ext cx="6418263" cy="1081087"/>
          </a:xfrm>
        </p:spPr>
        <p:txBody>
          <a:bodyPr/>
          <a:lstStyle/>
          <a:p>
            <a:endParaRPr lang="en-GB" smtClean="0"/>
          </a:p>
        </p:txBody>
      </p:sp>
      <p:sp>
        <p:nvSpPr>
          <p:cNvPr id="23554" name="Text Placeholder 2"/>
          <p:cNvSpPr>
            <a:spLocks noGrp="1"/>
          </p:cNvSpPr>
          <p:nvPr>
            <p:ph type="body" sz="quarter" idx="13"/>
          </p:nvPr>
        </p:nvSpPr>
        <p:spPr>
          <a:xfrm>
            <a:off x="911225" y="2649538"/>
            <a:ext cx="6418263" cy="720725"/>
          </a:xfrm>
        </p:spPr>
        <p:txBody>
          <a:bodyPr/>
          <a:lstStyle/>
          <a:p>
            <a:endParaRPr lang="en-GB" smtClean="0"/>
          </a:p>
        </p:txBody>
      </p:sp>
      <p:sp>
        <p:nvSpPr>
          <p:cNvPr id="23555" name="Slide Number Placeholder 3"/>
          <p:cNvSpPr>
            <a:spLocks noGrp="1"/>
          </p:cNvSpPr>
          <p:nvPr>
            <p:ph type="sldNum"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131FED-F155-4E6C-B335-A4B5EE12437F}" type="slidenum">
              <a:rPr lang="en-CA">
                <a:cs typeface="Arial" charset="0"/>
              </a:rPr>
              <a:pPr fontAlgn="base">
                <a:spcBef>
                  <a:spcPct val="0"/>
                </a:spcBef>
                <a:spcAft>
                  <a:spcPct val="0"/>
                </a:spcAft>
              </a:pPr>
              <a:t>6</a:t>
            </a:fld>
            <a:endParaRPr lang="en-CA">
              <a:cs typeface="Arial" charset="0"/>
            </a:endParaRPr>
          </a:p>
        </p:txBody>
      </p:sp>
      <p:pic>
        <p:nvPicPr>
          <p:cNvPr id="23556" name="Picture 5"/>
          <p:cNvPicPr>
            <a:picLocks noChangeAspect="1"/>
          </p:cNvPicPr>
          <p:nvPr/>
        </p:nvPicPr>
        <p:blipFill>
          <a:blip r:embed="rId3"/>
          <a:srcRect/>
          <a:stretch>
            <a:fillRect/>
          </a:stretch>
        </p:blipFill>
        <p:spPr bwMode="auto">
          <a:xfrm>
            <a:off x="239713" y="185738"/>
            <a:ext cx="11712575" cy="5581650"/>
          </a:xfrm>
          <a:prstGeom prst="rect">
            <a:avLst/>
          </a:prstGeom>
          <a:noFill/>
          <a:ln w="9525">
            <a:noFill/>
            <a:miter lim="800000"/>
            <a:headEnd/>
            <a:tailEnd/>
          </a:ln>
        </p:spPr>
      </p:pic>
      <p:sp>
        <p:nvSpPr>
          <p:cNvPr id="23557" name="Title 1"/>
          <p:cNvSpPr txBox="1">
            <a:spLocks/>
          </p:cNvSpPr>
          <p:nvPr/>
        </p:nvSpPr>
        <p:spPr bwMode="auto">
          <a:xfrm>
            <a:off x="346075" y="5408613"/>
            <a:ext cx="11606213" cy="1223962"/>
          </a:xfrm>
          <a:prstGeom prst="rect">
            <a:avLst/>
          </a:prstGeom>
          <a:noFill/>
          <a:ln w="9525">
            <a:noFill/>
            <a:miter lim="800000"/>
            <a:headEnd/>
            <a:tailEnd/>
          </a:ln>
        </p:spPr>
        <p:txBody>
          <a:bodyPr lIns="0" tIns="0" rIns="0" bIns="0" anchor="b"/>
          <a:lstStyle/>
          <a:p>
            <a:pPr>
              <a:lnSpc>
                <a:spcPct val="90000"/>
              </a:lnSpc>
            </a:pPr>
            <a:r>
              <a:rPr lang="en-GB" sz="3600" b="1">
                <a:solidFill>
                  <a:srgbClr val="FF0000"/>
                </a:solidFill>
                <a:latin typeface="Segoe UI" pitchFamily="34" charset="0"/>
                <a:ea typeface="Verdana" pitchFamily="34" charset="0"/>
                <a:cs typeface="Segoe UI" pitchFamily="34" charset="0"/>
              </a:rPr>
              <a:t>Transport, Economic Development or Quality of Life? </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500313" y="338138"/>
            <a:ext cx="8828087" cy="1223962"/>
          </a:xfrm>
        </p:spPr>
        <p:txBody>
          <a:bodyPr/>
          <a:lstStyle/>
          <a:p>
            <a:r>
              <a:rPr lang="en-GB" smtClean="0"/>
              <a:t>It’s coming! </a:t>
            </a:r>
          </a:p>
        </p:txBody>
      </p:sp>
      <p:sp>
        <p:nvSpPr>
          <p:cNvPr id="25602"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25603"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268804-D0E2-492E-8443-447A22D7A906}" type="slidenum">
              <a:rPr lang="en-GB">
                <a:cs typeface="Arial" charset="0"/>
              </a:rPr>
              <a:pPr fontAlgn="base">
                <a:spcBef>
                  <a:spcPct val="0"/>
                </a:spcBef>
                <a:spcAft>
                  <a:spcPct val="0"/>
                </a:spcAft>
              </a:pPr>
              <a:t>7</a:t>
            </a:fld>
            <a:endParaRPr lang="en-GB">
              <a:cs typeface="Arial" charset="0"/>
            </a:endParaRPr>
          </a:p>
        </p:txBody>
      </p:sp>
      <p:sp>
        <p:nvSpPr>
          <p:cNvPr id="25604" name="Text Placeholder 4"/>
          <p:cNvSpPr>
            <a:spLocks noGrp="1"/>
          </p:cNvSpPr>
          <p:nvPr>
            <p:ph type="body" sz="quarter" idx="13"/>
          </p:nvPr>
        </p:nvSpPr>
        <p:spPr>
          <a:xfrm>
            <a:off x="2500313" y="2012950"/>
            <a:ext cx="8828087" cy="4062413"/>
          </a:xfrm>
        </p:spPr>
        <p:txBody>
          <a:bodyPr/>
          <a:lstStyle/>
          <a:p>
            <a:pPr>
              <a:buSzTx/>
              <a:buFont typeface="Arial" charset="0"/>
              <a:buChar char="•"/>
            </a:pPr>
            <a:endParaRPr lang="en-GB" smtClean="0"/>
          </a:p>
        </p:txBody>
      </p:sp>
      <p:pic>
        <p:nvPicPr>
          <p:cNvPr id="25605" name="Picture 2" descr="Signs are now in place to warn Edinburgh residents about the Low Emission Zone that goes live in June 2024. On Wednesday, November 29, councillor Scott Arthur met with contractors at Hope Park Terrace near the Meadows."/>
          <p:cNvPicPr>
            <a:picLocks noChangeAspect="1" noChangeArrowheads="1"/>
          </p:cNvPicPr>
          <p:nvPr/>
        </p:nvPicPr>
        <p:blipFill>
          <a:blip r:embed="rId2"/>
          <a:srcRect/>
          <a:stretch>
            <a:fillRect/>
          </a:stretch>
        </p:blipFill>
        <p:spPr bwMode="auto">
          <a:xfrm>
            <a:off x="2500313" y="2011363"/>
            <a:ext cx="7045325" cy="4699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2500313" y="338138"/>
            <a:ext cx="8828087" cy="1223962"/>
          </a:xfrm>
        </p:spPr>
        <p:txBody>
          <a:bodyPr/>
          <a:lstStyle/>
          <a:p>
            <a:endParaRPr lang="en-GB" smtClean="0"/>
          </a:p>
        </p:txBody>
      </p:sp>
      <p:sp>
        <p:nvSpPr>
          <p:cNvPr id="26626"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26627"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2BD2BB-4DA4-4147-AA3C-C704A7FA9E09}" type="slidenum">
              <a:rPr lang="en-GB">
                <a:cs typeface="Arial" charset="0"/>
              </a:rPr>
              <a:pPr fontAlgn="base">
                <a:spcBef>
                  <a:spcPct val="0"/>
                </a:spcBef>
                <a:spcAft>
                  <a:spcPct val="0"/>
                </a:spcAft>
              </a:pPr>
              <a:t>8</a:t>
            </a:fld>
            <a:endParaRPr lang="en-GB">
              <a:cs typeface="Arial" charset="0"/>
            </a:endParaRPr>
          </a:p>
        </p:txBody>
      </p:sp>
      <p:sp>
        <p:nvSpPr>
          <p:cNvPr id="26628" name="Text Placeholder 4"/>
          <p:cNvSpPr>
            <a:spLocks noGrp="1"/>
          </p:cNvSpPr>
          <p:nvPr>
            <p:ph type="body" sz="quarter" idx="13"/>
          </p:nvPr>
        </p:nvSpPr>
        <p:spPr>
          <a:xfrm>
            <a:off x="2500313" y="2012950"/>
            <a:ext cx="8828087" cy="4062413"/>
          </a:xfrm>
        </p:spPr>
        <p:txBody>
          <a:bodyPr/>
          <a:lstStyle/>
          <a:p>
            <a:pPr>
              <a:buSzTx/>
              <a:buFont typeface="Arial" charset="0"/>
              <a:buChar char="•"/>
            </a:pPr>
            <a:endParaRPr lang="en-GB" smtClean="0"/>
          </a:p>
        </p:txBody>
      </p:sp>
      <p:pic>
        <p:nvPicPr>
          <p:cNvPr id="26629" name="Picture 2" descr="Roseburn Cycle Route (@RoseburnCycle) / Twitter"/>
          <p:cNvPicPr>
            <a:picLocks noChangeAspect="1" noChangeArrowheads="1"/>
          </p:cNvPicPr>
          <p:nvPr/>
        </p:nvPicPr>
        <p:blipFill>
          <a:blip r:embed="rId2"/>
          <a:srcRect/>
          <a:stretch>
            <a:fillRect/>
          </a:stretch>
        </p:blipFill>
        <p:spPr bwMode="auto">
          <a:xfrm>
            <a:off x="0" y="-5329238"/>
            <a:ext cx="12192000" cy="16256001"/>
          </a:xfrm>
          <a:prstGeom prst="rect">
            <a:avLst/>
          </a:prstGeom>
          <a:noFill/>
          <a:ln w="9525">
            <a:noFill/>
            <a:miter lim="800000"/>
            <a:headEnd/>
            <a:tailEnd/>
          </a:ln>
        </p:spPr>
      </p:pic>
      <p:grpSp>
        <p:nvGrpSpPr>
          <p:cNvPr id="9" name="Group 8"/>
          <p:cNvGrpSpPr>
            <a:grpSpLocks/>
          </p:cNvGrpSpPr>
          <p:nvPr/>
        </p:nvGrpSpPr>
        <p:grpSpPr bwMode="auto">
          <a:xfrm>
            <a:off x="444500" y="219075"/>
            <a:ext cx="4330700" cy="6300788"/>
            <a:chOff x="443934" y="219499"/>
            <a:chExt cx="4331265" cy="6299834"/>
          </a:xfrm>
        </p:grpSpPr>
        <p:sp>
          <p:nvSpPr>
            <p:cNvPr id="8" name="Rectangle 7">
              <a:extLst>
                <a:ext uri="{FF2B5EF4-FFF2-40B4-BE49-F238E27FC236}"/>
              </a:extLst>
            </p:cNvPr>
            <p:cNvSpPr/>
            <p:nvPr/>
          </p:nvSpPr>
          <p:spPr>
            <a:xfrm>
              <a:off x="443934" y="219499"/>
              <a:ext cx="4331265" cy="6299834"/>
            </a:xfrm>
            <a:prstGeom prst="rect">
              <a:avLst/>
            </a:prstGeom>
            <a:solidFill>
              <a:schemeClr val="bg1">
                <a:alpha val="64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7" name="TextBox 6">
              <a:extLst>
                <a:ext uri="{FF2B5EF4-FFF2-40B4-BE49-F238E27FC236}"/>
              </a:extLst>
            </p:cNvPr>
            <p:cNvSpPr txBox="1"/>
            <p:nvPr/>
          </p:nvSpPr>
          <p:spPr>
            <a:xfrm>
              <a:off x="615406" y="219499"/>
              <a:ext cx="3988320" cy="6171265"/>
            </a:xfrm>
            <a:prstGeom prst="rect">
              <a:avLst/>
            </a:prstGeom>
            <a:noFill/>
          </p:spPr>
          <p:txBody>
            <a:bodyPr>
              <a:spAutoFit/>
            </a:bodyPr>
            <a:lstStyle/>
            <a:p>
              <a:pPr fontAlgn="auto">
                <a:spcBef>
                  <a:spcPts val="0"/>
                </a:spcBef>
                <a:spcAft>
                  <a:spcPts val="0"/>
                </a:spcAft>
                <a:defRPr/>
              </a:pPr>
              <a:endParaRPr lang="en-GB" sz="1100" dirty="0">
                <a:solidFill>
                  <a:srgbClr val="000000"/>
                </a:solidFill>
                <a:latin typeface="Verdana" panose="020B0604030504040204" pitchFamily="34" charset="0"/>
                <a:cs typeface="+mn-cs"/>
              </a:endParaRPr>
            </a:p>
            <a:p>
              <a:pPr fontAlgn="auto">
                <a:spcBef>
                  <a:spcPts val="0"/>
                </a:spcBef>
                <a:spcAft>
                  <a:spcPts val="0"/>
                </a:spcAft>
                <a:defRPr/>
              </a:pPr>
              <a:r>
                <a:rPr lang="en-GB" sz="2400" b="1" dirty="0">
                  <a:solidFill>
                    <a:srgbClr val="000000"/>
                  </a:solidFill>
                  <a:latin typeface="Verdana" panose="020B0604030504040204" pitchFamily="34" charset="0"/>
                  <a:cs typeface="+mn-cs"/>
                </a:rPr>
                <a:t>Getting Stuff Done</a:t>
              </a:r>
            </a:p>
            <a:p>
              <a:pPr marL="342900" indent="-342900" fontAlgn="auto">
                <a:spcBef>
                  <a:spcPts val="0"/>
                </a:spcBef>
                <a:spcAft>
                  <a:spcPts val="0"/>
                </a:spcAft>
                <a:buFont typeface="+mj-lt"/>
                <a:buAutoNum type="arabicPeriod"/>
                <a:defRPr/>
              </a:pPr>
              <a:r>
                <a:rPr lang="en-GB" sz="2400" dirty="0">
                  <a:solidFill>
                    <a:srgbClr val="000000"/>
                  </a:solidFill>
                  <a:latin typeface="Verdana" panose="020B0604030504040204" pitchFamily="34" charset="0"/>
                  <a:cs typeface="+mn-cs"/>
                </a:rPr>
                <a:t>City Centre West to East (CCWEL)</a:t>
              </a:r>
            </a:p>
            <a:p>
              <a:pPr marL="342900" indent="-342900" fontAlgn="auto">
                <a:spcBef>
                  <a:spcPts val="0"/>
                </a:spcBef>
                <a:spcAft>
                  <a:spcPts val="0"/>
                </a:spcAft>
                <a:buFont typeface="+mj-lt"/>
                <a:buAutoNum type="arabicPeriod"/>
                <a:defRPr/>
              </a:pPr>
              <a:r>
                <a:rPr lang="en-GB" sz="2400" dirty="0" err="1">
                  <a:solidFill>
                    <a:srgbClr val="000000"/>
                  </a:solidFill>
                  <a:latin typeface="Verdana" panose="020B0604030504040204" pitchFamily="34" charset="0"/>
                  <a:cs typeface="+mn-cs"/>
                </a:rPr>
                <a:t>Roseburn</a:t>
              </a:r>
              <a:r>
                <a:rPr lang="en-GB" sz="2400" dirty="0">
                  <a:solidFill>
                    <a:srgbClr val="000000"/>
                  </a:solidFill>
                  <a:latin typeface="Verdana" panose="020B0604030504040204" pitchFamily="34" charset="0"/>
                  <a:cs typeface="+mn-cs"/>
                </a:rPr>
                <a:t> to Union Canal</a:t>
              </a:r>
            </a:p>
            <a:p>
              <a:pPr marL="342900" indent="-342900" fontAlgn="auto">
                <a:spcBef>
                  <a:spcPts val="0"/>
                </a:spcBef>
                <a:spcAft>
                  <a:spcPts val="0"/>
                </a:spcAft>
                <a:buFont typeface="+mj-lt"/>
                <a:buAutoNum type="arabicPeriod"/>
                <a:defRPr/>
              </a:pPr>
              <a:r>
                <a:rPr lang="en-GB" sz="2400" dirty="0">
                  <a:solidFill>
                    <a:srgbClr val="000000"/>
                  </a:solidFill>
                  <a:latin typeface="Verdana" panose="020B0604030504040204" pitchFamily="34" charset="0"/>
                  <a:cs typeface="+mn-cs"/>
                </a:rPr>
                <a:t>Corstorphine Connections</a:t>
              </a:r>
            </a:p>
            <a:p>
              <a:pPr marL="342900" indent="-342900" fontAlgn="auto">
                <a:spcBef>
                  <a:spcPts val="0"/>
                </a:spcBef>
                <a:spcAft>
                  <a:spcPts val="0"/>
                </a:spcAft>
                <a:buFont typeface="+mj-lt"/>
                <a:buAutoNum type="arabicPeriod"/>
                <a:defRPr/>
              </a:pPr>
              <a:r>
                <a:rPr lang="en-GB" sz="2400" dirty="0">
                  <a:solidFill>
                    <a:srgbClr val="000000"/>
                  </a:solidFill>
                  <a:latin typeface="Verdana" panose="020B0604030504040204" pitchFamily="34" charset="0"/>
                  <a:cs typeface="+mn-cs"/>
                </a:rPr>
                <a:t>Leith Connections</a:t>
              </a:r>
            </a:p>
            <a:p>
              <a:pPr marL="342900" indent="-342900" fontAlgn="auto">
                <a:spcBef>
                  <a:spcPts val="0"/>
                </a:spcBef>
                <a:spcAft>
                  <a:spcPts val="0"/>
                </a:spcAft>
                <a:buFont typeface="+mj-lt"/>
                <a:buAutoNum type="arabicPeriod"/>
                <a:defRPr/>
              </a:pPr>
              <a:r>
                <a:rPr lang="en-GB" sz="2400" dirty="0">
                  <a:solidFill>
                    <a:srgbClr val="000000"/>
                  </a:solidFill>
                  <a:latin typeface="Verdana" panose="020B0604030504040204" pitchFamily="34" charset="0"/>
                  <a:cs typeface="+mn-cs"/>
                </a:rPr>
                <a:t>Grange Road Crossings</a:t>
              </a:r>
            </a:p>
            <a:p>
              <a:pPr marL="342900" indent="-342900" fontAlgn="auto">
                <a:spcBef>
                  <a:spcPts val="0"/>
                </a:spcBef>
                <a:spcAft>
                  <a:spcPts val="0"/>
                </a:spcAft>
                <a:buFont typeface="+mj-lt"/>
                <a:buAutoNum type="arabicPeriod"/>
                <a:defRPr/>
              </a:pPr>
              <a:r>
                <a:rPr lang="en-GB" sz="2400" dirty="0">
                  <a:solidFill>
                    <a:srgbClr val="000000"/>
                  </a:solidFill>
                  <a:latin typeface="Verdana" panose="020B0604030504040204" pitchFamily="34" charset="0"/>
                  <a:cs typeface="+mn-cs"/>
                </a:rPr>
                <a:t>Quiet Route 61 </a:t>
              </a:r>
            </a:p>
            <a:p>
              <a:pPr marL="342900" indent="-342900" fontAlgn="auto">
                <a:spcBef>
                  <a:spcPts val="0"/>
                </a:spcBef>
                <a:spcAft>
                  <a:spcPts val="0"/>
                </a:spcAft>
                <a:buFont typeface="+mj-lt"/>
                <a:buAutoNum type="arabicPeriod"/>
                <a:defRPr/>
              </a:pPr>
              <a:r>
                <a:rPr lang="en-GB" sz="2400" dirty="0">
                  <a:solidFill>
                    <a:srgbClr val="000000"/>
                  </a:solidFill>
                  <a:latin typeface="Verdana" panose="020B0604030504040204" pitchFamily="34" charset="0"/>
                  <a:cs typeface="+mn-cs"/>
                </a:rPr>
                <a:t>Quiet Route 9</a:t>
              </a:r>
            </a:p>
            <a:p>
              <a:pPr marL="342900" indent="-342900" fontAlgn="auto">
                <a:spcBef>
                  <a:spcPts val="0"/>
                </a:spcBef>
                <a:spcAft>
                  <a:spcPts val="0"/>
                </a:spcAft>
                <a:buFont typeface="+mj-lt"/>
                <a:buAutoNum type="arabicPeriod"/>
                <a:defRPr/>
              </a:pPr>
              <a:r>
                <a:rPr lang="en-GB" sz="2400" dirty="0">
                  <a:solidFill>
                    <a:srgbClr val="000000"/>
                  </a:solidFill>
                  <a:latin typeface="Verdana" panose="020B0604030504040204" pitchFamily="34" charset="0"/>
                  <a:cs typeface="+mn-cs"/>
                </a:rPr>
                <a:t>Holyrood Road</a:t>
              </a:r>
            </a:p>
            <a:p>
              <a:pPr marL="342900" indent="-342900" fontAlgn="auto">
                <a:spcBef>
                  <a:spcPts val="0"/>
                </a:spcBef>
                <a:spcAft>
                  <a:spcPts val="0"/>
                </a:spcAft>
                <a:buFont typeface="+mj-lt"/>
                <a:buAutoNum type="arabicPeriod"/>
                <a:defRPr/>
              </a:pPr>
              <a:r>
                <a:rPr lang="en-GB" sz="2400" dirty="0">
                  <a:solidFill>
                    <a:srgbClr val="000000"/>
                  </a:solidFill>
                  <a:latin typeface="Verdana" panose="020B0604030504040204" pitchFamily="34" charset="0"/>
                  <a:cs typeface="+mn-cs"/>
                </a:rPr>
                <a:t>Meadows to Union Canal</a:t>
              </a:r>
            </a:p>
            <a:p>
              <a:pPr marL="342900" indent="-342900" fontAlgn="auto">
                <a:spcBef>
                  <a:spcPts val="0"/>
                </a:spcBef>
                <a:spcAft>
                  <a:spcPts val="0"/>
                </a:spcAft>
                <a:buFont typeface="+mj-lt"/>
                <a:buAutoNum type="arabicPeriod"/>
                <a:defRPr/>
              </a:pPr>
              <a:r>
                <a:rPr lang="en-GB" sz="2400" dirty="0">
                  <a:solidFill>
                    <a:schemeClr val="accent5"/>
                  </a:solidFill>
                  <a:latin typeface="Verdana" panose="020B0604030504040204" pitchFamily="34" charset="0"/>
                  <a:cs typeface="+mn-cs"/>
                </a:rPr>
                <a:t>West Edinburgh Link</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500313" y="338138"/>
            <a:ext cx="8828087" cy="1223962"/>
          </a:xfrm>
        </p:spPr>
        <p:txBody>
          <a:bodyPr/>
          <a:lstStyle/>
          <a:p>
            <a:endParaRPr lang="en-GB" smtClean="0"/>
          </a:p>
        </p:txBody>
      </p:sp>
      <p:sp>
        <p:nvSpPr>
          <p:cNvPr id="27650" name="Footer Placeholder 2"/>
          <p:cNvSpPr>
            <a:spLocks noGrp="1"/>
          </p:cNvSpPr>
          <p:nvPr>
            <p:ph type="ftr"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GB" smtClean="0">
              <a:cs typeface="Arial" charset="0"/>
            </a:endParaRPr>
          </a:p>
        </p:txBody>
      </p:sp>
      <p:sp>
        <p:nvSpPr>
          <p:cNvPr id="27651" name="Slide Number Placeholder 3"/>
          <p:cNvSpPr>
            <a:spLocks noGrp="1"/>
          </p:cNvSpPr>
          <p:nvPr>
            <p:ph type="sldNum" sz="quarter" idx="1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20CD3F-5CA9-486E-8446-B50BCE241EEC}" type="slidenum">
              <a:rPr lang="en-GB">
                <a:cs typeface="Arial" charset="0"/>
              </a:rPr>
              <a:pPr fontAlgn="base">
                <a:spcBef>
                  <a:spcPct val="0"/>
                </a:spcBef>
                <a:spcAft>
                  <a:spcPct val="0"/>
                </a:spcAft>
              </a:pPr>
              <a:t>9</a:t>
            </a:fld>
            <a:endParaRPr lang="en-GB">
              <a:cs typeface="Arial" charset="0"/>
            </a:endParaRPr>
          </a:p>
        </p:txBody>
      </p:sp>
      <p:sp>
        <p:nvSpPr>
          <p:cNvPr id="27652" name="Text Placeholder 4"/>
          <p:cNvSpPr>
            <a:spLocks noGrp="1"/>
          </p:cNvSpPr>
          <p:nvPr>
            <p:ph type="body" sz="quarter" idx="13"/>
          </p:nvPr>
        </p:nvSpPr>
        <p:spPr>
          <a:xfrm>
            <a:off x="3719513" y="1973263"/>
            <a:ext cx="8828087" cy="4062412"/>
          </a:xfrm>
        </p:spPr>
        <p:txBody>
          <a:bodyPr/>
          <a:lstStyle/>
          <a:p>
            <a:pPr>
              <a:buSzTx/>
              <a:buFont typeface="Arial" charset="0"/>
              <a:buChar char="•"/>
            </a:pPr>
            <a:endParaRPr lang="en-GB" smtClean="0"/>
          </a:p>
        </p:txBody>
      </p:sp>
      <p:pic>
        <p:nvPicPr>
          <p:cNvPr id="27653" name="Picture 4" descr="West Edinburgh Link: Edinburgh Council orders compulsory purchase of land  for new £20m cycle super-highway"/>
          <p:cNvPicPr>
            <a:picLocks noChangeAspect="1" noChangeArrowheads="1"/>
          </p:cNvPicPr>
          <p:nvPr/>
        </p:nvPicPr>
        <p:blipFill>
          <a:blip r:embed="rId2"/>
          <a:srcRect/>
          <a:stretch>
            <a:fillRect/>
          </a:stretch>
        </p:blipFill>
        <p:spPr bwMode="auto">
          <a:xfrm>
            <a:off x="1909763" y="0"/>
            <a:ext cx="10282237" cy="6858000"/>
          </a:xfrm>
          <a:prstGeom prst="rect">
            <a:avLst/>
          </a:prstGeom>
          <a:noFill/>
          <a:ln w="9525">
            <a:noFill/>
            <a:miter lim="800000"/>
            <a:headEnd/>
            <a:tailEnd/>
          </a:ln>
        </p:spPr>
      </p:pic>
      <p:pic>
        <p:nvPicPr>
          <p:cNvPr id="27654" name="Picture 2" descr="Proposals and Visualisations - West Edinburgh Link"/>
          <p:cNvPicPr>
            <a:picLocks noChangeAspect="1" noChangeArrowheads="1"/>
          </p:cNvPicPr>
          <p:nvPr/>
        </p:nvPicPr>
        <p:blipFill>
          <a:blip r:embed="rId3"/>
          <a:srcRect/>
          <a:stretch>
            <a:fillRect/>
          </a:stretch>
        </p:blipFill>
        <p:spPr bwMode="auto">
          <a:xfrm>
            <a:off x="0" y="0"/>
            <a:ext cx="4848225"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Edinburgh Council">
      <a:dk1>
        <a:srgbClr val="727272"/>
      </a:dk1>
      <a:lt1>
        <a:srgbClr val="F8F8F8"/>
      </a:lt1>
      <a:dk2>
        <a:srgbClr val="727272"/>
      </a:dk2>
      <a:lt2>
        <a:srgbClr val="E4E4E4"/>
      </a:lt2>
      <a:accent1>
        <a:srgbClr val="36854E"/>
      </a:accent1>
      <a:accent2>
        <a:srgbClr val="085BA0"/>
      </a:accent2>
      <a:accent3>
        <a:srgbClr val="6D3465"/>
      </a:accent3>
      <a:accent4>
        <a:srgbClr val="E46602"/>
      </a:accent4>
      <a:accent5>
        <a:srgbClr val="CC132A"/>
      </a:accent5>
      <a:accent6>
        <a:srgbClr val="F8F8F8"/>
      </a:accent6>
      <a:hlink>
        <a:srgbClr val="085BA0"/>
      </a:hlink>
      <a:folHlink>
        <a:srgbClr val="ACB7DA"/>
      </a:folHlink>
    </a:clrScheme>
    <a:fontScheme name="Edin Counci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Edin Council green.potx" id="{B4DEED51-AA57-4C63-B31F-7C279AEE7394}" vid="{F55A487E-209B-4CAC-AAF1-E535A4D0FF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dinburgh Council">
    <a:dk1>
      <a:srgbClr val="727272"/>
    </a:dk1>
    <a:lt1>
      <a:srgbClr val="F8F8F8"/>
    </a:lt1>
    <a:dk2>
      <a:srgbClr val="727272"/>
    </a:dk2>
    <a:lt2>
      <a:srgbClr val="E4E4E4"/>
    </a:lt2>
    <a:accent1>
      <a:srgbClr val="36854E"/>
    </a:accent1>
    <a:accent2>
      <a:srgbClr val="085BA0"/>
    </a:accent2>
    <a:accent3>
      <a:srgbClr val="6D3465"/>
    </a:accent3>
    <a:accent4>
      <a:srgbClr val="E46602"/>
    </a:accent4>
    <a:accent5>
      <a:srgbClr val="CC132A"/>
    </a:accent5>
    <a:accent6>
      <a:srgbClr val="F8F8F8"/>
    </a:accent6>
    <a:hlink>
      <a:srgbClr val="085BA0"/>
    </a:hlink>
    <a:folHlink>
      <a:srgbClr val="ACB7DA"/>
    </a:folHlink>
  </a:clrScheme>
</a:themeOverride>
</file>

<file path=docProps/app.xml><?xml version="1.0" encoding="utf-8"?>
<Properties xmlns="http://schemas.openxmlformats.org/officeDocument/2006/extended-properties" xmlns:vt="http://schemas.openxmlformats.org/officeDocument/2006/docPropsVTypes">
  <TotalTime>270</TotalTime>
  <Words>785</Words>
  <Application>Microsoft Office PowerPoint</Application>
  <PresentationFormat>Custom</PresentationFormat>
  <Paragraphs>185</Paragraphs>
  <Slides>30</Slides>
  <Notes>14</Notes>
  <HiddenSlides>0</HiddenSlides>
  <MMClips>1</MMClips>
  <ScaleCrop>false</ScaleCrop>
  <HeadingPairs>
    <vt:vector size="6" baseType="variant">
      <vt:variant>
        <vt:lpstr>Fonts Used</vt:lpstr>
      </vt:variant>
      <vt:variant>
        <vt:i4>9</vt:i4>
      </vt:variant>
      <vt:variant>
        <vt:lpstr>Design Template</vt:lpstr>
      </vt:variant>
      <vt:variant>
        <vt:i4>13</vt:i4>
      </vt:variant>
      <vt:variant>
        <vt:lpstr>Slide Titles</vt:lpstr>
      </vt:variant>
      <vt:variant>
        <vt:i4>30</vt:i4>
      </vt:variant>
    </vt:vector>
  </HeadingPairs>
  <TitlesOfParts>
    <vt:vector size="52" baseType="lpstr">
      <vt:lpstr>Verdana</vt:lpstr>
      <vt:lpstr>Arial</vt:lpstr>
      <vt:lpstr>Segoe UI</vt:lpstr>
      <vt:lpstr>Wingdings</vt:lpstr>
      <vt:lpstr>Calibri</vt:lpstr>
      <vt:lpstr>Lato</vt:lpstr>
      <vt:lpstr>-apple-system</vt:lpstr>
      <vt:lpstr>Arimo</vt:lpstr>
      <vt:lpstr>Jacobs Chronos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     Transport Transition </vt:lpstr>
      <vt:lpstr>Transport Challenges – Failure is not an option </vt:lpstr>
      <vt:lpstr>Slide 3</vt:lpstr>
      <vt:lpstr>Slide 4</vt:lpstr>
      <vt:lpstr>Transport Projects</vt:lpstr>
      <vt:lpstr>Slide 6</vt:lpstr>
      <vt:lpstr>It’s coming! </vt:lpstr>
      <vt:lpstr>Slide 8</vt:lpstr>
      <vt:lpstr>Slide 9</vt:lpstr>
      <vt:lpstr>Slide 10</vt:lpstr>
      <vt:lpstr>Slide 11</vt:lpstr>
      <vt:lpstr>Slide 12</vt:lpstr>
      <vt:lpstr>Slide 13</vt:lpstr>
      <vt:lpstr>Slide 14</vt:lpstr>
      <vt:lpstr>Recommendations – Roseburn / Orchard Brae</vt:lpstr>
      <vt:lpstr>Roseburn / Dean Bridge</vt:lpstr>
      <vt:lpstr>Consultation will present Roseburn &amp; Dean Bridge Routes without preference, with data on  </vt:lpstr>
      <vt:lpstr>City Centre</vt:lpstr>
      <vt:lpstr>South Suburban Line Opportunities</vt:lpstr>
      <vt:lpstr>Slide 20</vt:lpstr>
      <vt:lpstr>Summary</vt:lpstr>
      <vt:lpstr>Integrated map - citywide</vt:lpstr>
      <vt:lpstr>Slide 23</vt:lpstr>
      <vt:lpstr>3. The Difficult Decisions</vt:lpstr>
      <vt:lpstr>City Centre – Option C</vt:lpstr>
      <vt:lpstr>Slide 26</vt:lpstr>
      <vt:lpstr>Corridors – A8 example ‘design intent’ section </vt:lpstr>
      <vt:lpstr>Modal Shift &amp; Net Zero…</vt:lpstr>
      <vt:lpstr>Opportunities </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 Emission Zone:  Edinburgh City Centre</dc:title>
  <dc:creator>George King</dc:creator>
  <cp:lastModifiedBy>Dave</cp:lastModifiedBy>
  <cp:revision>22</cp:revision>
  <dcterms:created xsi:type="dcterms:W3CDTF">2022-02-11T19:07:37Z</dcterms:created>
  <dcterms:modified xsi:type="dcterms:W3CDTF">2024-03-03T10:24:19Z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0x010100CE05AAC248664A4C9764B6BBBBBAA680</vt:lpwstr>
  </property>
  <property fmtid="{D5CDD505-2E9C-101B-9397-08002B2CF9AE}" pid="3" name="_activity">
    <vt:lpwstr/>
  </property>
</Properties>
</file>