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306" r:id="rId4"/>
    <p:sldId id="307" r:id="rId5"/>
    <p:sldId id="308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2A0E0"/>
    <a:srgbClr val="D2DEEF"/>
    <a:srgbClr val="87DDCF"/>
    <a:srgbClr val="006647"/>
    <a:srgbClr val="005B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/>
    <p:restoredTop sz="94629"/>
  </p:normalViewPr>
  <p:slideViewPr>
    <p:cSldViewPr snapToGrid="0" snapToObjects="1">
      <p:cViewPr varScale="1">
        <p:scale>
          <a:sx n="76" d="100"/>
          <a:sy n="76" d="100"/>
        </p:scale>
        <p:origin x="-72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B0F2F7-D50A-4DD7-AC75-B9122E570A6E}" type="datetimeFigureOut">
              <a:rPr lang="en-US"/>
              <a:pPr>
                <a:defRPr/>
              </a:pPr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86D006-3AAE-48DB-ABAC-C86A6C02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D852B6-6E40-47CD-BE07-51E0167BECE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952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DDD3E2-32F0-4452-A659-8E2FA518AA59}" type="datetimeFigureOut">
              <a:rPr lang="en-US"/>
              <a:pPr>
                <a:defRPr/>
              </a:pPr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AC912F-415D-4A45-B70C-8A9283BAD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952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2510CE-AAA7-4150-8703-04C4AA880E8C}" type="datetimeFigureOut">
              <a:rPr lang="en-US"/>
              <a:pPr>
                <a:defRPr/>
              </a:pPr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402527-062E-4563-BB9A-3F08C43DD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952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FBDF40-0246-4569-A46E-014A41DF6B8D}" type="datetimeFigureOut">
              <a:rPr lang="en-US"/>
              <a:pPr>
                <a:defRPr/>
              </a:pPr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D5CAD4-B8F6-4219-B0E2-D5E4B7843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952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53C6FE-FAE8-4A36-9CFB-4DC11EFD6852}" type="datetimeFigureOut">
              <a:rPr lang="en-US"/>
              <a:pPr>
                <a:defRPr/>
              </a:pPr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5B0349-F205-48F7-8105-D3DF593C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952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FE0737-49E9-4DE9-8A0F-19AFBFD88FA8}" type="datetimeFigureOut">
              <a:rPr lang="en-US"/>
              <a:pPr>
                <a:defRPr/>
              </a:pPr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2F9983-C24E-4E22-8535-FA97273C1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952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C0713F-B8B0-4A8D-B238-5D55D704EE1B}" type="datetimeFigureOut">
              <a:rPr lang="en-US"/>
              <a:pPr>
                <a:defRPr/>
              </a:pPr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07C6F0-4CB2-4211-A6C2-ABE45EDAD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952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F96EAA-ABEE-4C08-BE72-6AD0504E7517}" type="datetimeFigureOut">
              <a:rPr lang="en-US"/>
              <a:pPr>
                <a:defRPr/>
              </a:pPr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26EBFA-9203-4430-9832-06BD0480C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952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30BAD7-F287-4338-A69F-9DDF0CA7104B}" type="datetimeFigureOut">
              <a:rPr lang="en-US"/>
              <a:pPr>
                <a:defRPr/>
              </a:pPr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E7F621-AA5B-495C-A9AB-6E8E31869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952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6AD7DF-564B-4737-A99C-FC0BE06E41EA}" type="datetimeFigureOut">
              <a:rPr lang="en-US"/>
              <a:pPr>
                <a:defRPr/>
              </a:pPr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77BF6C-2142-4CB9-9B51-0BCE62E9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952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3D6814-B5B0-4BE5-BD84-C8565BA5D775}" type="datetimeFigureOut">
              <a:rPr lang="en-US"/>
              <a:pPr>
                <a:defRPr/>
              </a:pPr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0CFAE9-E480-4E53-AB89-F3D17B202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433388" y="1836738"/>
            <a:ext cx="121904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400" b="1">
                <a:solidFill>
                  <a:srgbClr val="006647"/>
                </a:solidFill>
                <a:latin typeface="Calibri" pitchFamily="34" charset="0"/>
                <a:cs typeface="Calibri" pitchFamily="34" charset="0"/>
              </a:rPr>
              <a:t>Active Travel </a:t>
            </a:r>
          </a:p>
          <a:p>
            <a:pPr algn="r"/>
            <a:r>
              <a:rPr lang="en-US" sz="4400" b="1">
                <a:solidFill>
                  <a:srgbClr val="006647"/>
                </a:solidFill>
                <a:latin typeface="Calibri" pitchFamily="34" charset="0"/>
                <a:cs typeface="Calibri" pitchFamily="34" charset="0"/>
              </a:rPr>
              <a:t>Developments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0388" y="927100"/>
            <a:ext cx="7058025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33525" y="-25400"/>
            <a:ext cx="111188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6647"/>
                </a:solidFill>
                <a:latin typeface="Calibri Light" pitchFamily="34" charset="0"/>
                <a:cs typeface="Calibri Light" pitchFamily="34" charset="0"/>
              </a:rPr>
              <a:t>Overview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533775" y="3851275"/>
            <a:ext cx="301625" cy="27781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1.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4162425" y="3559175"/>
            <a:ext cx="301625" cy="2762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3.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5038725" y="3851275"/>
            <a:ext cx="301625" cy="27781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5.</a:t>
            </a: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4206875" y="4521200"/>
            <a:ext cx="301625" cy="27781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2.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3509963" y="4803775"/>
            <a:ext cx="301625" cy="27781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4.</a:t>
            </a: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4162425" y="3146425"/>
            <a:ext cx="301625" cy="2762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6.</a:t>
            </a:r>
          </a:p>
        </p:txBody>
      </p:sp>
      <p:cxnSp>
        <p:nvCxnSpPr>
          <p:cNvPr id="13" name="Straight Connector 12">
            <a:extLst>
              <a:ext uri="{FF2B5EF4-FFF2-40B4-BE49-F238E27FC236}"/>
            </a:extLst>
          </p:cNvPr>
          <p:cNvCxnSpPr>
            <a:stCxn id="16387" idx="3"/>
          </p:cNvCxnSpPr>
          <p:nvPr/>
        </p:nvCxnSpPr>
        <p:spPr>
          <a:xfrm>
            <a:off x="3835400" y="3990975"/>
            <a:ext cx="196850" cy="84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464050" y="3284538"/>
            <a:ext cx="127000" cy="274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286250" y="3844925"/>
            <a:ext cx="0" cy="212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4757738" y="3894138"/>
            <a:ext cx="277812" cy="96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821113" y="4943475"/>
            <a:ext cx="88900" cy="6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046538" y="4475163"/>
            <a:ext cx="195262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TextBox 26"/>
          <p:cNvSpPr txBox="1">
            <a:spLocks noChangeArrowheads="1"/>
          </p:cNvSpPr>
          <p:nvPr/>
        </p:nvSpPr>
        <p:spPr bwMode="auto">
          <a:xfrm>
            <a:off x="6827838" y="2122488"/>
            <a:ext cx="381000" cy="2778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14.</a:t>
            </a:r>
          </a:p>
        </p:txBody>
      </p:sp>
      <p:cxnSp>
        <p:nvCxnSpPr>
          <p:cNvPr id="28" name="Straight Connector 2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6586538" y="2165350"/>
            <a:ext cx="277812" cy="952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TextBox 28"/>
          <p:cNvSpPr txBox="1">
            <a:spLocks noChangeArrowheads="1"/>
          </p:cNvSpPr>
          <p:nvPr/>
        </p:nvSpPr>
        <p:spPr bwMode="auto">
          <a:xfrm>
            <a:off x="6978650" y="2773363"/>
            <a:ext cx="379413" cy="2778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15.</a:t>
            </a:r>
          </a:p>
        </p:txBody>
      </p:sp>
      <p:cxnSp>
        <p:nvCxnSpPr>
          <p:cNvPr id="30" name="Straight Connector 2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6735763" y="2816225"/>
            <a:ext cx="279400" cy="952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TextBox 30"/>
          <p:cNvSpPr txBox="1">
            <a:spLocks noChangeArrowheads="1"/>
          </p:cNvSpPr>
          <p:nvPr/>
        </p:nvSpPr>
        <p:spPr bwMode="auto">
          <a:xfrm>
            <a:off x="5035550" y="3098800"/>
            <a:ext cx="301625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8.</a:t>
            </a:r>
          </a:p>
        </p:txBody>
      </p:sp>
      <p:cxnSp>
        <p:nvCxnSpPr>
          <p:cNvPr id="32" name="Straight Connector 3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765675" y="3236913"/>
            <a:ext cx="268288" cy="32226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5" name="TextBox 33"/>
          <p:cNvSpPr txBox="1">
            <a:spLocks noChangeArrowheads="1"/>
          </p:cNvSpPr>
          <p:nvPr/>
        </p:nvSpPr>
        <p:spPr bwMode="auto">
          <a:xfrm>
            <a:off x="7285038" y="993775"/>
            <a:ext cx="385762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13.</a:t>
            </a:r>
          </a:p>
        </p:txBody>
      </p:sp>
      <p:cxnSp>
        <p:nvCxnSpPr>
          <p:cNvPr id="35" name="Straight Connector 3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7015163" y="1131888"/>
            <a:ext cx="266700" cy="32226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35"/>
          <p:cNvSpPr txBox="1">
            <a:spLocks noChangeArrowheads="1"/>
          </p:cNvSpPr>
          <p:nvPr/>
        </p:nvSpPr>
        <p:spPr bwMode="auto">
          <a:xfrm>
            <a:off x="3070225" y="4478338"/>
            <a:ext cx="392113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12.</a:t>
            </a:r>
          </a:p>
        </p:txBody>
      </p:sp>
      <p:cxnSp>
        <p:nvCxnSpPr>
          <p:cNvPr id="37" name="Straight Connector 36">
            <a:extLst>
              <a:ext uri="{FF2B5EF4-FFF2-40B4-BE49-F238E27FC236}"/>
            </a:extLst>
          </p:cNvPr>
          <p:cNvCxnSpPr>
            <a:cxnSpLocks/>
            <a:stCxn id="16407" idx="3"/>
          </p:cNvCxnSpPr>
          <p:nvPr/>
        </p:nvCxnSpPr>
        <p:spPr>
          <a:xfrm flipV="1">
            <a:off x="3462338" y="4521200"/>
            <a:ext cx="298450" cy="952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9" name="TextBox 38"/>
          <p:cNvSpPr txBox="1">
            <a:spLocks noChangeArrowheads="1"/>
          </p:cNvSpPr>
          <p:nvPr/>
        </p:nvSpPr>
        <p:spPr bwMode="auto">
          <a:xfrm>
            <a:off x="3173413" y="4105275"/>
            <a:ext cx="301625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7.</a:t>
            </a:r>
          </a:p>
        </p:txBody>
      </p:sp>
      <p:cxnSp>
        <p:nvCxnSpPr>
          <p:cNvPr id="40" name="Straight Connector 39">
            <a:extLst>
              <a:ext uri="{FF2B5EF4-FFF2-40B4-BE49-F238E27FC236}"/>
            </a:extLst>
          </p:cNvPr>
          <p:cNvCxnSpPr>
            <a:cxnSpLocks/>
            <a:stCxn id="16409" idx="3"/>
          </p:cNvCxnSpPr>
          <p:nvPr/>
        </p:nvCxnSpPr>
        <p:spPr>
          <a:xfrm>
            <a:off x="3475038" y="4243388"/>
            <a:ext cx="360362" cy="9683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1" name="TextBox 42"/>
          <p:cNvSpPr txBox="1">
            <a:spLocks noChangeArrowheads="1"/>
          </p:cNvSpPr>
          <p:nvPr/>
        </p:nvSpPr>
        <p:spPr bwMode="auto">
          <a:xfrm>
            <a:off x="4440238" y="5305425"/>
            <a:ext cx="392112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10.</a:t>
            </a:r>
          </a:p>
        </p:txBody>
      </p:sp>
      <p:cxnSp>
        <p:nvCxnSpPr>
          <p:cNvPr id="44" name="Straight Connector 43">
            <a:extLst>
              <a:ext uri="{FF2B5EF4-FFF2-40B4-BE49-F238E27FC236}"/>
            </a:extLst>
          </p:cNvPr>
          <p:cNvCxnSpPr>
            <a:cxnSpLocks/>
            <a:endCxn id="16411" idx="0"/>
          </p:cNvCxnSpPr>
          <p:nvPr/>
        </p:nvCxnSpPr>
        <p:spPr>
          <a:xfrm>
            <a:off x="4286250" y="5108575"/>
            <a:ext cx="349250" cy="1968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3" name="TextBox 48"/>
          <p:cNvSpPr txBox="1">
            <a:spLocks noChangeArrowheads="1"/>
          </p:cNvSpPr>
          <p:nvPr/>
        </p:nvSpPr>
        <p:spPr bwMode="auto">
          <a:xfrm>
            <a:off x="3563938" y="5707063"/>
            <a:ext cx="301625" cy="2778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9.</a:t>
            </a:r>
          </a:p>
        </p:txBody>
      </p:sp>
      <p:cxnSp>
        <p:nvCxnSpPr>
          <p:cNvPr id="50" name="Straight Connector 49">
            <a:extLst>
              <a:ext uri="{FF2B5EF4-FFF2-40B4-BE49-F238E27FC236}"/>
            </a:extLst>
          </p:cNvPr>
          <p:cNvCxnSpPr>
            <a:cxnSpLocks/>
            <a:endCxn id="16413" idx="0"/>
          </p:cNvCxnSpPr>
          <p:nvPr/>
        </p:nvCxnSpPr>
        <p:spPr>
          <a:xfrm flipH="1">
            <a:off x="3714750" y="5430838"/>
            <a:ext cx="96838" cy="2762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5" name="TextBox 53"/>
          <p:cNvSpPr txBox="1">
            <a:spLocks noChangeArrowheads="1"/>
          </p:cNvSpPr>
          <p:nvPr/>
        </p:nvSpPr>
        <p:spPr bwMode="auto">
          <a:xfrm>
            <a:off x="2976563" y="3419475"/>
            <a:ext cx="393700" cy="2778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11.</a:t>
            </a:r>
          </a:p>
        </p:txBody>
      </p:sp>
      <p:cxnSp>
        <p:nvCxnSpPr>
          <p:cNvPr id="55" name="Straight Connector 5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3070225" y="3713163"/>
            <a:ext cx="125413" cy="1905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281863" y="3559175"/>
            <a:ext cx="76200" cy="15398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8" name="TextBox 37"/>
          <p:cNvSpPr txBox="1">
            <a:spLocks noChangeArrowheads="1"/>
          </p:cNvSpPr>
          <p:nvPr/>
        </p:nvSpPr>
        <p:spPr bwMode="auto">
          <a:xfrm>
            <a:off x="7662863" y="3640138"/>
            <a:ext cx="381000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16.</a:t>
            </a:r>
          </a:p>
        </p:txBody>
      </p:sp>
      <p:cxnSp>
        <p:nvCxnSpPr>
          <p:cNvPr id="41" name="Straight Connector 4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7421563" y="3683000"/>
            <a:ext cx="277812" cy="952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4338" y="22225"/>
            <a:ext cx="111188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6647"/>
                </a:solidFill>
                <a:latin typeface="Calibri Light" pitchFamily="34" charset="0"/>
                <a:cs typeface="Calibri Light" pitchFamily="34" charset="0"/>
              </a:rPr>
              <a:t>Recently Completed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8613" y="976313"/>
            <a:ext cx="5522912" cy="3736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1. B8084 – Whitburn to Armadale (2021)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2. Whitburn Town Walk – Phases 1-3 (2024)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3. A706 – Boghead to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Whitdale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R’bout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(2022)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4.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Fauldhouse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to Longridge (2018)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5. Wester Inch to Whitehill Industrial Estate (2023)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6. Whitburn Road, Bathgate (2021)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200" y="3789363"/>
            <a:ext cx="384016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3303588" y="6488113"/>
            <a:ext cx="311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B8084 – Whitburn to Armadale</a:t>
            </a: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6025" y="1130300"/>
            <a:ext cx="31321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7515225" y="5324475"/>
            <a:ext cx="2157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Whitburn Town Walk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44650" y="57150"/>
            <a:ext cx="111188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6647"/>
                </a:solidFill>
                <a:latin typeface="Calibri Light" pitchFamily="34" charset="0"/>
                <a:cs typeface="Calibri Light" pitchFamily="34" charset="0"/>
              </a:rPr>
              <a:t>Under Development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9263" y="1222375"/>
            <a:ext cx="5524500" cy="6046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7. B7066 – Heartlands to Whitburn – 2025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8. Edinburgh Road, Bathgate –2026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9.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Fauldhouse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to A706 – 2025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10. A706 to Bents – 2027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11. NCN75 to Blackridge Station – 2027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12. Dixon Terrace, Whitburn – 2026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13.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Duntarvie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Junction Crossing – 2026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14.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Threemiletown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to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Uphall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– TBC awaiting funds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15.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Uphall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to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Uphall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Station – TBC awaiting funds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16.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Calderwood NCN 75 new section through Cala and Persimmon sites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088" y="1165225"/>
            <a:ext cx="4525962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464425" y="4464050"/>
            <a:ext cx="399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Uphall to Uphall Station to be developed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5075" y="925513"/>
            <a:ext cx="6180138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44650" y="103188"/>
            <a:ext cx="94297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006647"/>
                </a:solidFill>
                <a:latin typeface="Calibri Light" pitchFamily="34" charset="0"/>
                <a:cs typeface="Calibri Light" pitchFamily="34" charset="0"/>
              </a:rPr>
              <a:t>Bathgate Meadows Nature Park</a:t>
            </a: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1719263" y="1063625"/>
            <a:ext cx="3348037" cy="3738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20 individual routes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50 individual strings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Approx. 9km total length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Different treatments location dependent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3538538"/>
            <a:ext cx="39497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9525" y="4992688"/>
            <a:ext cx="3962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24978</TotalTime>
  <Words>158</Words>
  <Application>Microsoft Office PowerPoint</Application>
  <PresentationFormat>Custom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Calibri Light</vt:lpstr>
      <vt:lpstr>Calibri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Wilkins</dc:creator>
  <cp:lastModifiedBy>Dave</cp:lastModifiedBy>
  <cp:revision>124</cp:revision>
  <dcterms:created xsi:type="dcterms:W3CDTF">2017-05-25T09:36:48Z</dcterms:created>
  <dcterms:modified xsi:type="dcterms:W3CDTF">2025-07-15T10:38:46Z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A10287818</vt:lpwstr>
  </property>
  <property fmtid="{D5CDD505-2E9C-101B-9397-08002B2CF9AE}" pid="4" name="Objective-Title">
    <vt:lpwstr>Corporate Powerpoint template 2023</vt:lpwstr>
  </property>
  <property fmtid="{D5CDD505-2E9C-101B-9397-08002B2CF9AE}" pid="5" name="Objective-Description">
    <vt:lpwstr/>
  </property>
  <property fmtid="{D5CDD505-2E9C-101B-9397-08002B2CF9AE}" pid="6" name="Objective-CreationStamp">
    <vt:filetime>2019-06-13T14:45:14Z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2019-06-13T14:45:14Z</vt:filetime>
  </property>
  <property fmtid="{D5CDD505-2E9C-101B-9397-08002B2CF9AE}" pid="10" name="Objective-ModificationStamp">
    <vt:filetime>2024-11-08T16:30:17Z</vt:filetime>
  </property>
  <property fmtid="{D5CDD505-2E9C-101B-9397-08002B2CF9AE}" pid="11" name="Objective-Owner">
    <vt:lpwstr>Valentine, Lynette</vt:lpwstr>
  </property>
  <property fmtid="{D5CDD505-2E9C-101B-9397-08002B2CF9AE}" pid="12" name="Objective-Path">
    <vt:lpwstr>Objective Global Folder:WLC File Plan:Council Wide:Corporate Branding, Logo and Social Media Guidance:</vt:lpwstr>
  </property>
  <property fmtid="{D5CDD505-2E9C-101B-9397-08002B2CF9AE}" pid="13" name="Objective-Parent">
    <vt:lpwstr>Corporate Branding, Logo and Social Media Guidance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vA12379290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qA21264</vt:lpwstr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ocument Date">
    <vt:lpwstr/>
  </property>
  <property fmtid="{D5CDD505-2E9C-101B-9397-08002B2CF9AE}" pid="23" name="Objective-Meridio ID">
    <vt:lpwstr/>
  </property>
  <property fmtid="{D5CDD505-2E9C-101B-9397-08002B2CF9AE}" pid="24" name="Objective-Author">
    <vt:lpwstr/>
  </property>
  <property fmtid="{D5CDD505-2E9C-101B-9397-08002B2CF9AE}" pid="25" name="Objective-Connect Creator">
    <vt:lpwstr/>
  </property>
  <property fmtid="{D5CDD505-2E9C-101B-9397-08002B2CF9AE}" pid="26" name="Objective-Comment">
    <vt:lpwstr/>
  </property>
  <property fmtid="{D5CDD505-2E9C-101B-9397-08002B2CF9AE}" pid="27" name="Objective-Meridio ID [system]">
    <vt:lpwstr/>
  </property>
  <property fmtid="{D5CDD505-2E9C-101B-9397-08002B2CF9AE}" pid="28" name="Objective-Author [system]">
    <vt:lpwstr/>
  </property>
  <property fmtid="{D5CDD505-2E9C-101B-9397-08002B2CF9AE}" pid="29" name="Objective-Document Date [system]">
    <vt:lpwstr/>
  </property>
  <property fmtid="{D5CDD505-2E9C-101B-9397-08002B2CF9AE}" pid="30" name="Objective-Connect Creator [system]">
    <vt:lpwstr/>
  </property>
</Properties>
</file>